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48"/>
  </p:notesMasterIdLst>
  <p:handoutMasterIdLst>
    <p:handoutMasterId r:id="rId49"/>
  </p:handoutMasterIdLst>
  <p:sldIdLst>
    <p:sldId id="270" r:id="rId17"/>
    <p:sldId id="575" r:id="rId18"/>
    <p:sldId id="554" r:id="rId19"/>
    <p:sldId id="3053" r:id="rId20"/>
    <p:sldId id="581" r:id="rId21"/>
    <p:sldId id="3042" r:id="rId22"/>
    <p:sldId id="3033" r:id="rId23"/>
    <p:sldId id="3055" r:id="rId24"/>
    <p:sldId id="262" r:id="rId25"/>
    <p:sldId id="3054" r:id="rId26"/>
    <p:sldId id="1069" r:id="rId27"/>
    <p:sldId id="3052" r:id="rId28"/>
    <p:sldId id="3048" r:id="rId29"/>
    <p:sldId id="2664" r:id="rId30"/>
    <p:sldId id="3046" r:id="rId31"/>
    <p:sldId id="937" r:id="rId32"/>
    <p:sldId id="3047" r:id="rId33"/>
    <p:sldId id="3049" r:id="rId34"/>
    <p:sldId id="3032" r:id="rId35"/>
    <p:sldId id="3031" r:id="rId36"/>
    <p:sldId id="261" r:id="rId37"/>
    <p:sldId id="2986" r:id="rId38"/>
    <p:sldId id="577" r:id="rId39"/>
    <p:sldId id="260" r:id="rId40"/>
    <p:sldId id="3043" r:id="rId41"/>
    <p:sldId id="3050" r:id="rId42"/>
    <p:sldId id="265" r:id="rId43"/>
    <p:sldId id="3051" r:id="rId44"/>
    <p:sldId id="266" r:id="rId45"/>
    <p:sldId id="3044" r:id="rId46"/>
    <p:sldId id="267" r:id="rId4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00CC"/>
    <a:srgbClr val="888888"/>
    <a:srgbClr val="990000"/>
    <a:srgbClr val="03447C"/>
    <a:srgbClr val="054783"/>
    <a:srgbClr val="D9D9D9"/>
    <a:srgbClr val="FFFFFF"/>
    <a:srgbClr val="000000"/>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95739" autoAdjust="0"/>
  </p:normalViewPr>
  <p:slideViewPr>
    <p:cSldViewPr snapToGrid="0" snapToObjects="1">
      <p:cViewPr varScale="1">
        <p:scale>
          <a:sx n="97" d="100"/>
          <a:sy n="97" d="100"/>
        </p:scale>
        <p:origin x="216" y="800"/>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10/14/21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31</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dirty="0">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687755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4.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0.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1.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3.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2021/10/14</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116" r:id="rId13"/>
    <p:sldLayoutId id="21474842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hyperlink" Target="https://lamport.azurewebsites.net/tla/amazon-excerpt.html" TargetMode="External"/><Relationship Id="rId4" Type="http://schemas.openxmlformats.org/officeDocument/2006/relationships/image" Target="../media/image4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3.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benkoo@mail.tsinghua.edu.cn" TargetMode="Externa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paladion.net/devsecops"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hyperlink" Target="http://dataxu.com/" TargetMode="Externa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youtube.com/watch?v=vHHBptK2RUo" TargetMode="External"/><Relationship Id="rId1" Type="http://schemas.openxmlformats.org/officeDocument/2006/relationships/slideLayout" Target="../slideLayouts/slideLayout23.xml"/><Relationship Id="rId5" Type="http://schemas.openxmlformats.org/officeDocument/2006/relationships/image" Target="../media/image77.png"/><Relationship Id="rId4" Type="http://schemas.openxmlformats.org/officeDocument/2006/relationships/hyperlink" Target="https://www.youtube.com/watch?v=IBlfJerAcR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7.png"/><Relationship Id="rId7" Type="http://schemas.openxmlformats.org/officeDocument/2006/relationships/hyperlink" Target="https://commons.wikimedia.org/wiki/File:Seamans,_von_Braun_and_President_Kennedy_at_Cape_Canaveral_-_GPN-2000-001843.jpg" TargetMode="External"/><Relationship Id="rId2" Type="http://schemas.openxmlformats.org/officeDocument/2006/relationships/hyperlink" Target="https://www.nasa.gov/missions/shuttle/iss_china.html" TargetMode="External"/><Relationship Id="rId1" Type="http://schemas.openxmlformats.org/officeDocument/2006/relationships/slideLayout" Target="../slideLayouts/slideLayout23.xml"/><Relationship Id="rId6" Type="http://schemas.openxmlformats.org/officeDocument/2006/relationships/image" Target="../media/image28.jpeg"/><Relationship Id="rId5" Type="http://schemas.openxmlformats.org/officeDocument/2006/relationships/hyperlink" Target="https://www.globaltimes.cn/page/202106/1227198.shtml" TargetMode="External"/><Relationship Id="rId4" Type="http://schemas.openxmlformats.org/officeDocument/2006/relationships/hyperlink" Target="https://history.nasa.gov/sp4801-chapter7.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3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hyperlink" Target="https://en.wikipedia.org/wiki/Electronic_design_automation" TargetMode="External"/><Relationship Id="rId7"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41.gif"/><Relationship Id="rId5" Type="http://schemas.openxmlformats.org/officeDocument/2006/relationships/hyperlink" Target="https://www.absint.com/astree/index.htm" TargetMode="External"/><Relationship Id="rId4" Type="http://schemas.openxmlformats.org/officeDocument/2006/relationships/image" Target="../media/image40.jpe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574041" y="1483542"/>
            <a:ext cx="7853267" cy="963096"/>
          </a:xfrm>
        </p:spPr>
        <p:txBody>
          <a:bodyPr>
            <a:normAutofit/>
          </a:bodyPr>
          <a:lstStyle/>
          <a:p>
            <a:r>
              <a:rPr lang="zh-CN" altLang="zh-CN" dirty="0"/>
              <a:t>基于</a:t>
            </a:r>
            <a:r>
              <a:rPr lang="zh-CN" altLang="en-US" dirty="0"/>
              <a:t>系统</a:t>
            </a:r>
            <a:r>
              <a:rPr lang="zh-CN" altLang="zh-CN" dirty="0"/>
              <a:t>代数</a:t>
            </a:r>
            <a:r>
              <a:rPr lang="zh-CN" altLang="en-US" dirty="0"/>
              <a:t>的</a:t>
            </a:r>
            <a:r>
              <a:rPr lang="zh-CN" altLang="zh-CN" dirty="0"/>
              <a:t>元语言</a:t>
            </a:r>
            <a:r>
              <a:rPr lang="zh-CN" altLang="en-US" dirty="0"/>
              <a:t>：</a:t>
            </a:r>
            <a:br>
              <a:rPr lang="en-US" altLang="zh-CN" dirty="0"/>
            </a:br>
            <a:r>
              <a:rPr lang="zh-CN" altLang="en-US" dirty="0"/>
              <a:t>代数化生成系统方案的理论与案例</a:t>
            </a:r>
          </a:p>
        </p:txBody>
      </p:sp>
      <p:sp>
        <p:nvSpPr>
          <p:cNvPr id="6" name="Rectangle 65"/>
          <p:cNvSpPr txBox="1">
            <a:spLocks noChangeArrowheads="1"/>
          </p:cNvSpPr>
          <p:nvPr/>
        </p:nvSpPr>
        <p:spPr>
          <a:xfrm>
            <a:off x="574041" y="2596390"/>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2021-10-15</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574041" y="520446"/>
            <a:ext cx="9657354" cy="604019"/>
          </a:xfrm>
          <a:prstGeom prst="rect">
            <a:avLst/>
          </a:prstGeom>
        </p:spPr>
        <p:txBody>
          <a:bodyPr lIns="0" tIns="0" rIns="0" bIns="0" anchor="t">
            <a:normAutofit fontScale="975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dirty="0"/>
              <a:t>Algebra of Systems (AoS) as a Meta Language</a:t>
            </a:r>
            <a:endParaRPr lang="zh-CN" altLang="en-US" dirty="0"/>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a:r>
              <a:rPr lang="en" b="1" dirty="0" err="1">
                <a:latin typeface="STXinwei" panose="02010800040101010101" pitchFamily="2" charset="-122"/>
                <a:ea typeface="STXinwei" panose="02010800040101010101" pitchFamily="2" charset="-122"/>
              </a:rPr>
              <a:t>系统建模的实用性指标</a:t>
            </a:r>
            <a:endParaRPr b="1" dirty="0">
              <a:latin typeface="STXinwei" panose="02010800040101010101" pitchFamily="2" charset="-122"/>
              <a:ea typeface="STXinwei" panose="02010800040101010101" pitchFamily="2" charset="-122"/>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90915" y="3532782"/>
            <a:ext cx="1494935" cy="1494935"/>
          </a:xfrm>
          <a:prstGeom prst="rect">
            <a:avLst/>
          </a:prstGeom>
          <a:noFill/>
          <a:ln>
            <a:noFill/>
          </a:ln>
        </p:spPr>
      </p:pic>
      <p:sp>
        <p:nvSpPr>
          <p:cNvPr id="156" name="Google Shape;156;p31"/>
          <p:cNvSpPr txBox="1"/>
          <p:nvPr/>
        </p:nvSpPr>
        <p:spPr>
          <a:xfrm>
            <a:off x="1040181" y="1910067"/>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78381" y="1910067"/>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79048" y="1910067"/>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79048" y="3532768"/>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48114" y="3417750"/>
            <a:ext cx="3100507" cy="1808633"/>
          </a:xfrm>
          <a:prstGeom prst="rect">
            <a:avLst/>
          </a:prstGeom>
          <a:noFill/>
          <a:ln>
            <a:noFill/>
          </a:ln>
        </p:spPr>
      </p:pic>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52436" y="2506049"/>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80110" y="2518657"/>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819393" y="252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95759E3-C6F4-2B44-A2AA-2AA26A376CEA}"/>
              </a:ext>
            </a:extLst>
          </p:cNvPr>
          <p:cNvSpPr txBox="1"/>
          <p:nvPr/>
        </p:nvSpPr>
        <p:spPr>
          <a:xfrm>
            <a:off x="677947" y="5376715"/>
            <a:ext cx="318548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系统模型所表达的信息</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能对应于真实的系统现象</a:t>
            </a:r>
            <a:endParaRPr lang="en-US" altLang="zh-CN" kern="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151357" y="5376715"/>
            <a:ext cx="3894015"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系统建模仿真的结果能以</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客观的度量衡来比较方案的差异</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17075" y="5376715"/>
            <a:ext cx="4216219"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在有限的时间与计算资源下</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Tree>
    <p:extLst>
      <p:ext uri="{BB962C8B-B14F-4D97-AF65-F5344CB8AC3E}">
        <p14:creationId xmlns:p14="http://schemas.microsoft.com/office/powerpoint/2010/main" val="386516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1256976"/>
          </a:xfrm>
        </p:spPr>
        <p:txBody>
          <a:bodyPr>
            <a:normAutofit/>
          </a:bodyPr>
          <a:lstStyle/>
          <a:p>
            <a:r>
              <a:rPr lang="zh-TW" altLang="en-US" sz="4000" dirty="0">
                <a:latin typeface="STXinwei" panose="02010800040101010101" pitchFamily="2" charset="-122"/>
                <a:ea typeface="STXinwei" panose="02010800040101010101" pitchFamily="2" charset="-122"/>
              </a:rPr>
              <a:t>形式化系统设计方法的产业化工具与应用</a:t>
            </a:r>
            <a:endParaRPr lang="en-TW" sz="3200" dirty="0">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11</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30A68AA-4D31-7E4C-BD04-4C33039D57A2}"/>
              </a:ext>
            </a:extLst>
          </p:cNvPr>
          <p:cNvSpPr txBox="1"/>
          <p:nvPr/>
        </p:nvSpPr>
        <p:spPr>
          <a:xfrm>
            <a:off x="1041591" y="5675831"/>
            <a:ext cx="2178032" cy="646331"/>
          </a:xfrm>
          <a:prstGeom prst="rect">
            <a:avLst/>
          </a:prstGeom>
          <a:noFill/>
        </p:spPr>
        <p:txBody>
          <a:bodyPr wrap="none" rtlCol="0">
            <a:spAutoFit/>
          </a:bodyPr>
          <a:lstStyle/>
          <a:p>
            <a:pPr algn="ctr"/>
            <a:r>
              <a:rPr lang="en-TW" dirty="0"/>
              <a:t>Leslie Lamport</a:t>
            </a:r>
          </a:p>
          <a:p>
            <a:pPr algn="ctr"/>
            <a:r>
              <a:rPr lang="en-TW" dirty="0"/>
              <a:t>2013 Turing Awardee</a:t>
            </a:r>
          </a:p>
        </p:txBody>
      </p:sp>
      <p:sp>
        <p:nvSpPr>
          <p:cNvPr id="22" name="TextBox 21">
            <a:extLst>
              <a:ext uri="{FF2B5EF4-FFF2-40B4-BE49-F238E27FC236}">
                <a16:creationId xmlns:a16="http://schemas.microsoft.com/office/drawing/2014/main" id="{2991BDF3-E4C0-714F-9597-0B11C69FFA20}"/>
              </a:ext>
            </a:extLst>
          </p:cNvPr>
          <p:cNvSpPr txBox="1"/>
          <p:nvPr/>
        </p:nvSpPr>
        <p:spPr>
          <a:xfrm>
            <a:off x="362334" y="1763858"/>
            <a:ext cx="3536546" cy="1015663"/>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研究分布与并发系统方法论的</a:t>
            </a:r>
          </a:p>
          <a:p>
            <a:pPr algn="ctr"/>
            <a:r>
              <a:rPr lang="en-TW" sz="2000" dirty="0">
                <a:latin typeface="STXinwei" panose="02010800040101010101" pitchFamily="2" charset="-122"/>
                <a:ea typeface="STXinwei" panose="02010800040101010101" pitchFamily="2" charset="-122"/>
              </a:rPr>
              <a:t>图灵奖得主</a:t>
            </a: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Tree>
    <p:extLst>
      <p:ext uri="{BB962C8B-B14F-4D97-AF65-F5344CB8AC3E}">
        <p14:creationId xmlns:p14="http://schemas.microsoft.com/office/powerpoint/2010/main" val="185213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1256976"/>
          </a:xfrm>
        </p:spPr>
        <p:txBody>
          <a:bodyPr>
            <a:normAutofit/>
          </a:bodyPr>
          <a:lstStyle/>
          <a:p>
            <a:r>
              <a:rPr lang="zh-TW" altLang="en-US" sz="4000" dirty="0">
                <a:latin typeface="STXinwei" panose="02010800040101010101" pitchFamily="2" charset="-122"/>
                <a:ea typeface="STXinwei" panose="02010800040101010101" pitchFamily="2" charset="-122"/>
              </a:rPr>
              <a:t>辩证</a:t>
            </a:r>
            <a:r>
              <a:rPr lang="zh-TW" altLang="en-TW" sz="4000" dirty="0">
                <a:latin typeface="STXinwei" panose="02010800040101010101" pitchFamily="2" charset="-122"/>
                <a:ea typeface="STXinwei" panose="02010800040101010101" pitchFamily="2" charset="-122"/>
              </a:rPr>
              <a:t>系统</a:t>
            </a:r>
            <a:r>
              <a:rPr lang="zh-TW" altLang="en-US" sz="4000" dirty="0">
                <a:latin typeface="STXinwei" panose="02010800040101010101" pitchFamily="2" charset="-122"/>
                <a:ea typeface="STXinwei" panose="02010800040101010101" pitchFamily="2" charset="-122"/>
              </a:rPr>
              <a:t>正确性的形式化表述</a:t>
            </a:r>
            <a:endParaRPr lang="en-TW" sz="32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12</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838639" y="1521215"/>
            <a:ext cx="4221027"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723BABA8-975F-D248-BA80-C996835B702F}"/>
              </a:ext>
            </a:extLst>
          </p:cNvPr>
          <p:cNvSpPr txBox="1"/>
          <p:nvPr/>
        </p:nvSpPr>
        <p:spPr>
          <a:xfrm>
            <a:off x="377020" y="5114309"/>
            <a:ext cx="3354573" cy="646331"/>
          </a:xfrm>
          <a:prstGeom prst="rect">
            <a:avLst/>
          </a:prstGeom>
          <a:noFill/>
        </p:spPr>
        <p:txBody>
          <a:bodyPr wrap="none" rtlCol="0">
            <a:spAutoFit/>
          </a:bodyPr>
          <a:lstStyle/>
          <a:p>
            <a:pPr algn="ctr"/>
            <a:r>
              <a:rPr lang="en-US" i="1" dirty="0"/>
              <a:t>Safety</a:t>
            </a:r>
            <a:r>
              <a:rPr lang="zh-CN" altLang="en-US" i="1" dirty="0"/>
              <a:t>：</a:t>
            </a:r>
            <a:endParaRPr lang="en-US" dirty="0"/>
          </a:p>
          <a:p>
            <a:pPr algn="ctr"/>
            <a:r>
              <a:rPr lang="en-US" dirty="0"/>
              <a:t>What the system is </a:t>
            </a:r>
            <a:r>
              <a:rPr lang="en-US" i="1" dirty="0"/>
              <a:t>allowed</a:t>
            </a:r>
            <a:r>
              <a:rPr lang="en-US" dirty="0"/>
              <a:t> to do.</a:t>
            </a:r>
            <a:endParaRPr lang="en-TW" dirty="0"/>
          </a:p>
        </p:txBody>
      </p:sp>
      <p:sp>
        <p:nvSpPr>
          <p:cNvPr id="17" name="TextBox 16">
            <a:extLst>
              <a:ext uri="{FF2B5EF4-FFF2-40B4-BE49-F238E27FC236}">
                <a16:creationId xmlns:a16="http://schemas.microsoft.com/office/drawing/2014/main" id="{2475FA10-FFE1-BB44-9775-7DA5434D8FE2}"/>
              </a:ext>
            </a:extLst>
          </p:cNvPr>
          <p:cNvSpPr txBox="1"/>
          <p:nvPr/>
        </p:nvSpPr>
        <p:spPr>
          <a:xfrm>
            <a:off x="8177443" y="5114309"/>
            <a:ext cx="3667286" cy="646331"/>
          </a:xfrm>
          <a:prstGeom prst="rect">
            <a:avLst/>
          </a:prstGeom>
          <a:noFill/>
        </p:spPr>
        <p:txBody>
          <a:bodyPr wrap="none" rtlCol="0">
            <a:spAutoFit/>
          </a:bodyPr>
          <a:lstStyle/>
          <a:p>
            <a:pPr algn="ctr"/>
            <a:r>
              <a:rPr lang="en-US" i="1" dirty="0"/>
              <a:t>Liveness</a:t>
            </a:r>
            <a:r>
              <a:rPr lang="zh-CN" altLang="en-US" i="1" dirty="0"/>
              <a:t>：</a:t>
            </a:r>
            <a:endParaRPr lang="en-US" dirty="0"/>
          </a:p>
          <a:p>
            <a:pPr algn="ctr"/>
            <a:r>
              <a:rPr lang="en-US" dirty="0"/>
              <a:t>What the system must eventually do.</a:t>
            </a:r>
            <a:endParaRPr lang="en-TW" dirty="0"/>
          </a:p>
        </p:txBody>
      </p:sp>
    </p:spTree>
    <p:extLst>
      <p:ext uri="{BB962C8B-B14F-4D97-AF65-F5344CB8AC3E}">
        <p14:creationId xmlns:p14="http://schemas.microsoft.com/office/powerpoint/2010/main" val="258104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412560" y="1403120"/>
            <a:ext cx="8853773" cy="5238788"/>
          </a:xfrm>
          <a:prstGeom prst="rect">
            <a:avLst/>
          </a:prstGeom>
        </p:spPr>
      </p:pic>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现有的系统描述语言：学习并运用系统建模语言需要相当长的时间</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989703" y="1311116"/>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29434" y="5454880"/>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520414" y="5779947"/>
            <a:ext cx="1401437" cy="78480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etLogo Desktop">
            <a:extLst>
              <a:ext uri="{FF2B5EF4-FFF2-40B4-BE49-F238E27FC236}">
                <a16:creationId xmlns:a16="http://schemas.microsoft.com/office/drawing/2014/main" id="{62AABCA4-62D3-934B-837A-F7DDCC40367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29434" y="1311116"/>
            <a:ext cx="895865" cy="8958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810311" y="2161745"/>
            <a:ext cx="2954655" cy="369332"/>
          </a:xfrm>
          <a:prstGeom prst="rect">
            <a:avLst/>
          </a:prstGeom>
          <a:noFill/>
        </p:spPr>
        <p:txBody>
          <a:bodyPr wrap="none" rtlCol="0">
            <a:spAutoFit/>
          </a:bodyPr>
          <a:lstStyle/>
          <a:p>
            <a:r>
              <a:rPr lang="en-TW" dirty="0"/>
              <a:t>多代理与微分方程仿真引擎</a:t>
            </a:r>
          </a:p>
        </p:txBody>
      </p:sp>
    </p:spTree>
    <p:extLst>
      <p:ext uri="{BB962C8B-B14F-4D97-AF65-F5344CB8AC3E}">
        <p14:creationId xmlns:p14="http://schemas.microsoft.com/office/powerpoint/2010/main" val="123534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3880022" y="5880776"/>
            <a:ext cx="79743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54" fontAlgn="base">
              <a:spcBef>
                <a:spcPct val="0"/>
              </a:spcBef>
              <a:spcAft>
                <a:spcPct val="0"/>
              </a:spcAft>
              <a:buClr>
                <a:srgbClr val="000000"/>
              </a:buClr>
              <a:defRPr/>
            </a:pPr>
            <a:r>
              <a:rPr lang="zh-CN" altLang="en-US" sz="1600" b="1" kern="0" dirty="0">
                <a:latin typeface="Arial" charset="0"/>
                <a:ea typeface="Arial" charset="0"/>
                <a:cs typeface="Arial" charset="0"/>
                <a:sym typeface="Arial"/>
              </a:rPr>
              <a:t>表格来自 </a:t>
            </a:r>
            <a:r>
              <a:rPr lang="en-US" altLang="zh-CN" sz="1600" b="1" kern="0" dirty="0">
                <a:latin typeface="Arial" charset="0"/>
                <a:ea typeface="Arial" charset="0"/>
                <a:cs typeface="Arial" charset="0"/>
                <a:sym typeface="Arial"/>
              </a:rPr>
              <a:t>Mathematical Models: A Sketch for the Philosophy of Math (1981)</a:t>
            </a:r>
            <a:endParaRPr lang="zh-CN" altLang="en-US" sz="1600" b="1" kern="0" dirty="0">
              <a:latin typeface="Arial" charset="0"/>
              <a:ea typeface="Arial" charset="0"/>
              <a:cs typeface="Arial" charset="0"/>
              <a:sym typeface="Arial"/>
            </a:endParaRPr>
          </a:p>
        </p:txBody>
      </p:sp>
      <p:sp>
        <p:nvSpPr>
          <p:cNvPr id="6" name="Rectangle 5"/>
          <p:cNvSpPr/>
          <p:nvPr/>
        </p:nvSpPr>
        <p:spPr>
          <a:xfrm>
            <a:off x="6325499" y="6120378"/>
            <a:ext cx="4893521" cy="338554"/>
          </a:xfrm>
          <a:prstGeom prst="rect">
            <a:avLst/>
          </a:prstGeom>
        </p:spPr>
        <p:txBody>
          <a:bodyPr wrap="square">
            <a:spAutoFit/>
          </a:bodyPr>
          <a:lstStyle/>
          <a:p>
            <a:pPr defTabSz="914354" eaLnBrk="0" fontAlgn="base" hangingPunct="0">
              <a:spcBef>
                <a:spcPct val="0"/>
              </a:spcBef>
              <a:spcAft>
                <a:spcPct val="0"/>
              </a:spcAft>
              <a:buClr>
                <a:srgbClr val="000000"/>
              </a:buClr>
              <a:defRPr/>
            </a:pPr>
            <a:r>
              <a:rPr lang="en-US" sz="1600" dirty="0">
                <a:latin typeface="Arial" charset="0"/>
                <a:ea typeface="Arial" charset="0"/>
                <a:cs typeface="Arial" charset="0"/>
              </a:rPr>
              <a:t>b</a:t>
            </a:r>
            <a:r>
              <a:rPr lang="en-US" sz="1600" kern="0" dirty="0">
                <a:latin typeface="Arial" charset="0"/>
                <a:ea typeface="Arial" charset="0"/>
                <a:cs typeface="Arial" charset="0"/>
                <a:sym typeface="Arial"/>
              </a:rPr>
              <a:t>y Saunders Mac Lane</a:t>
            </a:r>
            <a:r>
              <a:rPr lang="en-US" sz="1600" dirty="0">
                <a:latin typeface="Arial" charset="0"/>
                <a:ea typeface="Arial" charset="0"/>
                <a:cs typeface="Arial" charset="0"/>
              </a:rPr>
              <a:t>, </a:t>
            </a:r>
            <a:r>
              <a:rPr lang="en-US" altLang="zh-CN" sz="1600" kern="0" dirty="0">
                <a:latin typeface="Arial" charset="0"/>
                <a:ea typeface="Arial" charset="0"/>
                <a:cs typeface="Arial" charset="0"/>
                <a:sym typeface="Arial"/>
              </a:rPr>
              <a:t>founder of Category Theory</a:t>
            </a:r>
            <a:endParaRPr lang="en-US" sz="1600" i="1" kern="0" dirty="0">
              <a:latin typeface="Arial" charset="0"/>
              <a:ea typeface="Arial" charset="0"/>
              <a:cs typeface="Arial" charset="0"/>
              <a:sym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546912538"/>
              </p:ext>
            </p:extLst>
          </p:nvPr>
        </p:nvGraphicFramePr>
        <p:xfrm>
          <a:off x="767354" y="1471367"/>
          <a:ext cx="10451666" cy="4438360"/>
        </p:xfrm>
        <a:graphic>
          <a:graphicData uri="http://schemas.openxmlformats.org/drawingml/2006/table">
            <a:tbl>
              <a:tblPr firstRow="1" bandRow="1">
                <a:tableStyleId>{5C22544A-7EE6-4342-B048-85BDC9FD1C3A}</a:tableStyleId>
              </a:tblPr>
              <a:tblGrid>
                <a:gridCol w="5225833">
                  <a:extLst>
                    <a:ext uri="{9D8B030D-6E8A-4147-A177-3AD203B41FA5}">
                      <a16:colId xmlns:a16="http://schemas.microsoft.com/office/drawing/2014/main" val="20000"/>
                    </a:ext>
                  </a:extLst>
                </a:gridCol>
                <a:gridCol w="5225833">
                  <a:extLst>
                    <a:ext uri="{9D8B030D-6E8A-4147-A177-3AD203B41FA5}">
                      <a16:colId xmlns:a16="http://schemas.microsoft.com/office/drawing/2014/main" val="20001"/>
                    </a:ext>
                  </a:extLst>
                </a:gridCol>
              </a:tblGrid>
              <a:tr h="443836">
                <a:tc>
                  <a:txBody>
                    <a:bodyPr/>
                    <a:lstStyle/>
                    <a:p>
                      <a:r>
                        <a:rPr lang="en-US" sz="1300" dirty="0" err="1"/>
                        <a:t>计数</a:t>
                      </a:r>
                      <a:r>
                        <a:rPr lang="zh-CN" altLang="en-US" sz="1300" dirty="0"/>
                        <a:t>、枚举（</a:t>
                      </a:r>
                      <a:r>
                        <a:rPr lang="en-US" sz="1300" dirty="0"/>
                        <a:t>Counting, Enumerating</a:t>
                      </a:r>
                      <a:r>
                        <a:rPr lang="zh-CN" altLang="en-US" sz="1300" dirty="0"/>
                        <a:t>）</a:t>
                      </a:r>
                      <a:endParaRPr lang="en-US" sz="1300" dirty="0"/>
                    </a:p>
                  </a:txBody>
                  <a:tcPr/>
                </a:tc>
                <a:tc>
                  <a:txBody>
                    <a:bodyPr/>
                    <a:lstStyle/>
                    <a:p>
                      <a:r>
                        <a:rPr lang="en-US" sz="1300" dirty="0" err="1"/>
                        <a:t>算元对象</a:t>
                      </a:r>
                      <a:r>
                        <a:rPr lang="zh-CN" altLang="en-US" sz="1300" dirty="0"/>
                        <a:t> （命名空间）</a:t>
                      </a:r>
                      <a:endParaRPr lang="en-US" sz="1300" dirty="0"/>
                    </a:p>
                  </a:txBody>
                  <a:tcPr/>
                </a:tc>
                <a:extLst>
                  <a:ext uri="{0D108BD9-81ED-4DB2-BD59-A6C34878D82A}">
                    <a16:rowId xmlns:a16="http://schemas.microsoft.com/office/drawing/2014/main" val="10000"/>
                  </a:ext>
                </a:extLst>
              </a:tr>
              <a:tr h="443836">
                <a:tc>
                  <a:txBody>
                    <a:bodyPr/>
                    <a:lstStyle/>
                    <a:p>
                      <a:r>
                        <a:rPr lang="en-US" sz="1300" dirty="0"/>
                        <a:t>Measuring</a:t>
                      </a:r>
                      <a:r>
                        <a:rPr lang="zh-CN" altLang="en-US" sz="1300" dirty="0"/>
                        <a:t> （度量）</a:t>
                      </a:r>
                      <a:endParaRPr lang="en-US" sz="1300" dirty="0"/>
                    </a:p>
                  </a:txBody>
                  <a:tcPr/>
                </a:tc>
                <a:tc>
                  <a:txBody>
                    <a:bodyPr/>
                    <a:lstStyle/>
                    <a:p>
                      <a:r>
                        <a:rPr lang="en-US" sz="1300" dirty="0"/>
                        <a:t>Real Numbers, Calculus, Analysis</a:t>
                      </a:r>
                    </a:p>
                  </a:txBody>
                  <a:tcPr/>
                </a:tc>
                <a:extLst>
                  <a:ext uri="{0D108BD9-81ED-4DB2-BD59-A6C34878D82A}">
                    <a16:rowId xmlns:a16="http://schemas.microsoft.com/office/drawing/2014/main" val="10001"/>
                  </a:ext>
                </a:extLst>
              </a:tr>
              <a:tr h="443836">
                <a:tc>
                  <a:txBody>
                    <a:bodyPr/>
                    <a:lstStyle/>
                    <a:p>
                      <a:r>
                        <a:rPr lang="en-US" sz="1300" dirty="0"/>
                        <a:t>Shaping</a:t>
                      </a:r>
                      <a:r>
                        <a:rPr lang="zh-CN" altLang="en-US" sz="1300" dirty="0"/>
                        <a:t>      （分辨形体）</a:t>
                      </a:r>
                      <a:endParaRPr lang="en-US" sz="1300" dirty="0"/>
                    </a:p>
                  </a:txBody>
                  <a:tcPr/>
                </a:tc>
                <a:tc>
                  <a:txBody>
                    <a:bodyPr/>
                    <a:lstStyle/>
                    <a:p>
                      <a:r>
                        <a:rPr lang="en-US" sz="1300" dirty="0"/>
                        <a:t>Geometry,</a:t>
                      </a:r>
                      <a:r>
                        <a:rPr lang="en-US" sz="1300" baseline="0" dirty="0"/>
                        <a:t> Topology</a:t>
                      </a:r>
                      <a:endParaRPr lang="en-US" sz="1300" dirty="0"/>
                    </a:p>
                  </a:txBody>
                  <a:tcPr/>
                </a:tc>
                <a:extLst>
                  <a:ext uri="{0D108BD9-81ED-4DB2-BD59-A6C34878D82A}">
                    <a16:rowId xmlns:a16="http://schemas.microsoft.com/office/drawing/2014/main" val="10002"/>
                  </a:ext>
                </a:extLst>
              </a:tr>
              <a:tr h="443836">
                <a:tc>
                  <a:txBody>
                    <a:bodyPr/>
                    <a:lstStyle/>
                    <a:p>
                      <a:r>
                        <a:rPr lang="en-US" sz="1300" dirty="0"/>
                        <a:t>Forming</a:t>
                      </a:r>
                      <a:r>
                        <a:rPr lang="zh-CN" altLang="en-US" sz="1300" dirty="0"/>
                        <a:t>      （成形）</a:t>
                      </a:r>
                      <a:endParaRPr lang="en-US" sz="1300" dirty="0"/>
                    </a:p>
                  </a:txBody>
                  <a:tcPr/>
                </a:tc>
                <a:tc>
                  <a:txBody>
                    <a:bodyPr/>
                    <a:lstStyle/>
                    <a:p>
                      <a:r>
                        <a:rPr lang="en-US" sz="1300" dirty="0"/>
                        <a:t>Symmetry, Group</a:t>
                      </a:r>
                      <a:r>
                        <a:rPr lang="en-US" sz="1300" baseline="0" dirty="0"/>
                        <a:t> Theory</a:t>
                      </a:r>
                      <a:endParaRPr lang="en-US" sz="1300" dirty="0"/>
                    </a:p>
                  </a:txBody>
                  <a:tcPr/>
                </a:tc>
                <a:extLst>
                  <a:ext uri="{0D108BD9-81ED-4DB2-BD59-A6C34878D82A}">
                    <a16:rowId xmlns:a16="http://schemas.microsoft.com/office/drawing/2014/main" val="10003"/>
                  </a:ext>
                </a:extLst>
              </a:tr>
              <a:tr h="443836">
                <a:tc>
                  <a:txBody>
                    <a:bodyPr/>
                    <a:lstStyle/>
                    <a:p>
                      <a:r>
                        <a:rPr lang="en-US" sz="1300" dirty="0"/>
                        <a:t>Estimating</a:t>
                      </a:r>
                      <a:r>
                        <a:rPr lang="zh-CN" altLang="en-US" sz="1300" dirty="0"/>
                        <a:t>   （估测）</a:t>
                      </a:r>
                      <a:endParaRPr lang="en-US" sz="1300" dirty="0"/>
                    </a:p>
                  </a:txBody>
                  <a:tcPr/>
                </a:tc>
                <a:tc>
                  <a:txBody>
                    <a:bodyPr/>
                    <a:lstStyle/>
                    <a:p>
                      <a:r>
                        <a:rPr lang="en-US" sz="1300" dirty="0"/>
                        <a:t>Probability, Measure Theory</a:t>
                      </a:r>
                    </a:p>
                  </a:txBody>
                  <a:tcPr/>
                </a:tc>
                <a:extLst>
                  <a:ext uri="{0D108BD9-81ED-4DB2-BD59-A6C34878D82A}">
                    <a16:rowId xmlns:a16="http://schemas.microsoft.com/office/drawing/2014/main" val="10004"/>
                  </a:ext>
                </a:extLst>
              </a:tr>
              <a:tr h="443836">
                <a:tc>
                  <a:txBody>
                    <a:bodyPr/>
                    <a:lstStyle/>
                    <a:p>
                      <a:r>
                        <a:rPr lang="en-US" sz="1300" dirty="0"/>
                        <a:t>Moving</a:t>
                      </a:r>
                      <a:r>
                        <a:rPr lang="zh-CN" altLang="en-US" sz="1300" dirty="0"/>
                        <a:t>         （移动）</a:t>
                      </a:r>
                      <a:endParaRPr lang="en-US" sz="1300" dirty="0"/>
                    </a:p>
                  </a:txBody>
                  <a:tcPr/>
                </a:tc>
                <a:tc>
                  <a:txBody>
                    <a:bodyPr/>
                    <a:lstStyle/>
                    <a:p>
                      <a:r>
                        <a:rPr lang="en-US" sz="1300" dirty="0"/>
                        <a:t>Mechanics, Calculus, Dynamics</a:t>
                      </a:r>
                    </a:p>
                  </a:txBody>
                  <a:tcPr/>
                </a:tc>
                <a:extLst>
                  <a:ext uri="{0D108BD9-81ED-4DB2-BD59-A6C34878D82A}">
                    <a16:rowId xmlns:a16="http://schemas.microsoft.com/office/drawing/2014/main" val="10005"/>
                  </a:ext>
                </a:extLst>
              </a:tr>
              <a:tr h="443836">
                <a:tc>
                  <a:txBody>
                    <a:bodyPr/>
                    <a:lstStyle/>
                    <a:p>
                      <a:r>
                        <a:rPr lang="en-US" sz="1300" dirty="0"/>
                        <a:t>Calculating</a:t>
                      </a:r>
                      <a:r>
                        <a:rPr lang="zh-CN" altLang="en-US" sz="1300" dirty="0"/>
                        <a:t>   （计算）</a:t>
                      </a:r>
                      <a:endParaRPr lang="en-US" sz="1300" dirty="0"/>
                    </a:p>
                  </a:txBody>
                  <a:tcPr/>
                </a:tc>
                <a:tc>
                  <a:txBody>
                    <a:bodyPr/>
                    <a:lstStyle/>
                    <a:p>
                      <a:r>
                        <a:rPr lang="en-US" sz="1300" dirty="0"/>
                        <a:t>Algebra, Numerical Analysis</a:t>
                      </a:r>
                    </a:p>
                  </a:txBody>
                  <a:tcPr/>
                </a:tc>
                <a:extLst>
                  <a:ext uri="{0D108BD9-81ED-4DB2-BD59-A6C34878D82A}">
                    <a16:rowId xmlns:a16="http://schemas.microsoft.com/office/drawing/2014/main" val="10006"/>
                  </a:ext>
                </a:extLst>
              </a:tr>
              <a:tr h="443836">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Proving</a:t>
                      </a:r>
                      <a:r>
                        <a:rPr lang="zh-CN" altLang="en-US" sz="1300" dirty="0"/>
                        <a:t>          （证明）</a:t>
                      </a:r>
                      <a:endParaRPr lang="en-US" sz="1300" dirty="0"/>
                    </a:p>
                  </a:txBody>
                  <a:tcPr/>
                </a:tc>
                <a:tc>
                  <a:txBody>
                    <a:bodyPr/>
                    <a:lstStyle/>
                    <a:p>
                      <a:r>
                        <a:rPr lang="en-US" sz="1300" dirty="0"/>
                        <a:t>Logic</a:t>
                      </a:r>
                    </a:p>
                  </a:txBody>
                  <a:tcPr/>
                </a:tc>
                <a:extLst>
                  <a:ext uri="{0D108BD9-81ED-4DB2-BD59-A6C34878D82A}">
                    <a16:rowId xmlns:a16="http://schemas.microsoft.com/office/drawing/2014/main" val="10007"/>
                  </a:ext>
                </a:extLst>
              </a:tr>
              <a:tr h="443836">
                <a:tc>
                  <a:txBody>
                    <a:bodyPr/>
                    <a:lstStyle/>
                    <a:p>
                      <a:r>
                        <a:rPr lang="en-US" sz="1300" dirty="0"/>
                        <a:t>Puzzling</a:t>
                      </a:r>
                      <a:r>
                        <a:rPr lang="zh-CN" altLang="en-US" sz="1300" dirty="0"/>
                        <a:t>          （解谜、加密）</a:t>
                      </a:r>
                      <a:endParaRPr lang="en-US" sz="1300" dirty="0"/>
                    </a:p>
                  </a:txBody>
                  <a:tcPr/>
                </a:tc>
                <a:tc>
                  <a:txBody>
                    <a:bodyPr/>
                    <a:lstStyle/>
                    <a:p>
                      <a:r>
                        <a:rPr lang="en-US" sz="1300" dirty="0"/>
                        <a:t>Combinatorics, Num</a:t>
                      </a:r>
                      <a:r>
                        <a:rPr lang="en-US" altLang="zh-CN" sz="1300" dirty="0"/>
                        <a:t>b</a:t>
                      </a:r>
                      <a:r>
                        <a:rPr lang="en-US" sz="1300" dirty="0"/>
                        <a:t>er Theory</a:t>
                      </a:r>
                    </a:p>
                  </a:txBody>
                  <a:tcPr/>
                </a:tc>
                <a:extLst>
                  <a:ext uri="{0D108BD9-81ED-4DB2-BD59-A6C34878D82A}">
                    <a16:rowId xmlns:a16="http://schemas.microsoft.com/office/drawing/2014/main" val="10008"/>
                  </a:ext>
                </a:extLst>
              </a:tr>
              <a:tr h="443836">
                <a:tc>
                  <a:txBody>
                    <a:bodyPr/>
                    <a:lstStyle/>
                    <a:p>
                      <a:r>
                        <a:rPr lang="en-US" sz="1300" dirty="0"/>
                        <a:t>Grouping</a:t>
                      </a:r>
                      <a:r>
                        <a:rPr lang="zh-CN" altLang="en-US" sz="1300" dirty="0"/>
                        <a:t>        （聚类）</a:t>
                      </a:r>
                      <a:endParaRPr lang="en-US" sz="1300" dirty="0"/>
                    </a:p>
                  </a:txBody>
                  <a:tcPr/>
                </a:tc>
                <a:tc>
                  <a:txBody>
                    <a:bodyPr/>
                    <a:lstStyle/>
                    <a:p>
                      <a:r>
                        <a:rPr lang="en-US" sz="1300" dirty="0"/>
                        <a:t>Set Theory, Combinatorics</a:t>
                      </a:r>
                    </a:p>
                  </a:txBody>
                  <a:tcPr/>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6279719" y="6494798"/>
            <a:ext cx="4939301" cy="338554"/>
          </a:xfrm>
          <a:prstGeom prst="rect">
            <a:avLst/>
          </a:prstGeom>
          <a:noFill/>
        </p:spPr>
        <p:txBody>
          <a:bodyPr wrap="none" rtlCol="0">
            <a:spAutoFit/>
          </a:bodyPr>
          <a:lstStyle/>
          <a:p>
            <a:r>
              <a:rPr lang="en-US" sz="1600" dirty="0"/>
              <a:t>Link to the </a:t>
            </a:r>
            <a:r>
              <a:rPr lang="en-US" sz="1600" dirty="0">
                <a:hlinkClick r:id="rId3"/>
              </a:rPr>
              <a:t>online paper</a:t>
            </a:r>
            <a:r>
              <a:rPr lang="en-US" sz="1600" dirty="0"/>
              <a:t>: Last accessed: October 18, 2020</a:t>
            </a:r>
            <a:endParaRPr lang="en-TW" sz="1600" dirty="0"/>
          </a:p>
        </p:txBody>
      </p:sp>
      <p:sp>
        <p:nvSpPr>
          <p:cNvPr id="8" name="标题 1">
            <a:extLst>
              <a:ext uri="{FF2B5EF4-FFF2-40B4-BE49-F238E27FC236}">
                <a16:creationId xmlns:a16="http://schemas.microsoft.com/office/drawing/2014/main" id="{62FCA676-DFE1-4C46-A7B7-2401BBDA11EF}"/>
              </a:ext>
            </a:extLst>
          </p:cNvPr>
          <p:cNvSpPr txBox="1">
            <a:spLocks/>
          </p:cNvSpPr>
          <p:nvPr/>
        </p:nvSpPr>
        <p:spPr>
          <a:xfrm>
            <a:off x="268874" y="265953"/>
            <a:ext cx="10980000" cy="468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b="1" dirty="0">
                <a:solidFill>
                  <a:srgbClr val="C00000"/>
                </a:solidFill>
                <a:latin typeface="微软雅黑" panose="020B0503020204020204" pitchFamily="34" charset="-122"/>
                <a:ea typeface="微软雅黑" panose="020B0503020204020204" pitchFamily="34" charset="-122"/>
              </a:rPr>
              <a:t>可计算语言的计量本质：</a:t>
            </a:r>
            <a:r>
              <a:rPr lang="zh-CN" altLang="en-TW" sz="2200" b="1" dirty="0">
                <a:solidFill>
                  <a:srgbClr val="C00000"/>
                </a:solidFill>
                <a:latin typeface="微软雅黑" panose="020B0503020204020204" pitchFamily="34" charset="-122"/>
                <a:ea typeface="微软雅黑" panose="020B0503020204020204" pitchFamily="34" charset="-122"/>
              </a:rPr>
              <a:t>算</a:t>
            </a:r>
            <a:r>
              <a:rPr lang="zh-CN" altLang="en-US" sz="2200" b="1" dirty="0">
                <a:solidFill>
                  <a:srgbClr val="C00000"/>
                </a:solidFill>
                <a:latin typeface="微软雅黑" panose="020B0503020204020204" pitchFamily="34" charset="-122"/>
                <a:ea typeface="微软雅黑" panose="020B0503020204020204" pitchFamily="34" charset="-122"/>
              </a:rPr>
              <a:t>符</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动词片语</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的分类空间</a:t>
            </a:r>
          </a:p>
        </p:txBody>
      </p:sp>
    </p:spTree>
    <p:extLst>
      <p:ext uri="{BB962C8B-B14F-4D97-AF65-F5344CB8AC3E}">
        <p14:creationId xmlns:p14="http://schemas.microsoft.com/office/powerpoint/2010/main" val="724276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200" b="1" dirty="0">
                <a:latin typeface="微软雅黑" panose="020B0503020204020204" pitchFamily="34" charset="-122"/>
                <a:ea typeface="微软雅黑" panose="020B0503020204020204" pitchFamily="34" charset="-122"/>
              </a:rPr>
              <a:t>可计算语言的词汇分类空间</a:t>
            </a:r>
          </a:p>
        </p:txBody>
      </p:sp>
      <p:pic>
        <p:nvPicPr>
          <p:cNvPr id="11" name="Picture 10">
            <a:extLst>
              <a:ext uri="{FF2B5EF4-FFF2-40B4-BE49-F238E27FC236}">
                <a16:creationId xmlns:a16="http://schemas.microsoft.com/office/drawing/2014/main" id="{4886BFB5-80D6-FB40-8C6F-672F65FD2A1D}"/>
              </a:ext>
            </a:extLst>
          </p:cNvPr>
          <p:cNvPicPr>
            <a:picLocks noChangeAspect="1"/>
          </p:cNvPicPr>
          <p:nvPr/>
        </p:nvPicPr>
        <p:blipFill>
          <a:blip r:embed="rId2"/>
          <a:stretch>
            <a:fillRect/>
          </a:stretch>
        </p:blipFill>
        <p:spPr>
          <a:xfrm>
            <a:off x="1638175" y="1054176"/>
            <a:ext cx="9396410" cy="5587732"/>
          </a:xfrm>
          <a:prstGeom prst="rect">
            <a:avLst/>
          </a:prstGeom>
        </p:spPr>
      </p:pic>
      <p:sp>
        <p:nvSpPr>
          <p:cNvPr id="12" name="TextBox 11">
            <a:extLst>
              <a:ext uri="{FF2B5EF4-FFF2-40B4-BE49-F238E27FC236}">
                <a16:creationId xmlns:a16="http://schemas.microsoft.com/office/drawing/2014/main" id="{DF200222-8417-A144-9972-4A9B0F73B341}"/>
              </a:ext>
            </a:extLst>
          </p:cNvPr>
          <p:cNvSpPr txBox="1"/>
          <p:nvPr/>
        </p:nvSpPr>
        <p:spPr>
          <a:xfrm>
            <a:off x="377348" y="221880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算元</a:t>
            </a:r>
            <a:r>
              <a:rPr lang="zh-CN" altLang="en-US" dirty="0">
                <a:latin typeface="STXinwei" panose="02010800040101010101" pitchFamily="2" charset="-122"/>
                <a:ea typeface="STXinwei" panose="02010800040101010101" pitchFamily="2" charset="-122"/>
              </a:rPr>
              <a:t>（名词）</a:t>
            </a:r>
            <a:endParaRPr lang="en-TW"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8043643B-78CB-C545-A26B-4A8168D69209}"/>
              </a:ext>
            </a:extLst>
          </p:cNvPr>
          <p:cNvSpPr txBox="1"/>
          <p:nvPr/>
        </p:nvSpPr>
        <p:spPr>
          <a:xfrm>
            <a:off x="377348" y="284769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算符</a:t>
            </a:r>
            <a:r>
              <a:rPr lang="zh-CN" altLang="en-US" dirty="0">
                <a:latin typeface="STXinwei" panose="02010800040101010101" pitchFamily="2" charset="-122"/>
                <a:ea typeface="STXinwei" panose="02010800040101010101" pitchFamily="2" charset="-122"/>
              </a:rPr>
              <a:t>（动词）</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41665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EECF3F-ABD3-C44C-83FE-AF9108B82ED1}"/>
              </a:ext>
            </a:extLst>
          </p:cNvPr>
          <p:cNvGrpSpPr/>
          <p:nvPr/>
        </p:nvGrpSpPr>
        <p:grpSpPr>
          <a:xfrm>
            <a:off x="1177118" y="2262485"/>
            <a:ext cx="3552131" cy="2665380"/>
            <a:chOff x="6838369" y="2033078"/>
            <a:chExt cx="355213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5B0FCD2D-8C9E-3848-8C9D-ED37BBB699F7}"/>
                </a:ext>
              </a:extLst>
            </p:cNvPr>
            <p:cNvSpPr txBox="1"/>
            <p:nvPr/>
          </p:nvSpPr>
          <p:spPr>
            <a:xfrm>
              <a:off x="8066556" y="2887036"/>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401128" y="3291610"/>
              <a:ext cx="989373" cy="369332"/>
            </a:xfrm>
            <a:prstGeom prst="rect">
              <a:avLst/>
            </a:prstGeom>
            <a:noFill/>
          </p:spPr>
          <p:txBody>
            <a:bodyPr wrap="none" rtlCol="0">
              <a:spAutoFit/>
            </a:bodyPr>
            <a:lstStyle/>
            <a:p>
              <a:r>
                <a:rPr lang="en-TW" dirty="0">
                  <a:solidFill>
                    <a:srgbClr val="FFFFFF"/>
                  </a:solidFill>
                  <a:latin typeface="STXinwei" panose="02010800040101010101" pitchFamily="2" charset="-122"/>
                  <a:ea typeface="STXinwei" panose="02010800040101010101" pitchFamily="2" charset="-122"/>
                </a:rPr>
                <a:t>Liveness</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838424" y="3216297"/>
              <a:ext cx="715260" cy="338554"/>
            </a:xfrm>
            <a:prstGeom prst="rect">
              <a:avLst/>
            </a:prstGeom>
            <a:noFill/>
          </p:spPr>
          <p:txBody>
            <a:bodyPr wrap="none" rtlCol="0">
              <a:spAutoFit/>
            </a:bodyPr>
            <a:lstStyle/>
            <a:p>
              <a:pPr algn="ctr"/>
              <a:r>
                <a:rPr lang="en-TW" sz="1600" dirty="0">
                  <a:solidFill>
                    <a:srgbClr val="FFFFFF"/>
                  </a:solidFill>
                  <a:latin typeface="STXinwei" panose="02010800040101010101" pitchFamily="2" charset="-122"/>
                  <a:ea typeface="STXinwei" panose="02010800040101010101" pitchFamily="2" charset="-122"/>
                </a:rPr>
                <a:t>Safety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059658" y="5909711"/>
            <a:ext cx="8481233" cy="523220"/>
          </a:xfrm>
          <a:prstGeom prst="rect">
            <a:avLst/>
          </a:prstGeom>
          <a:noFill/>
        </p:spPr>
        <p:txBody>
          <a:bodyPr wrap="none" rtlCol="0">
            <a:spAutoFit/>
          </a:bodyPr>
          <a:lstStyle/>
          <a:p>
            <a:pPr algn="ctr"/>
            <a:r>
              <a:rPr lang="en-TW" sz="1400" dirty="0"/>
              <a:t>Modified from Figure 1-1 and 1-2 of Agile Application Security: Enabling Security in a Continuous Deliver Pipeline, </a:t>
            </a:r>
          </a:p>
          <a:p>
            <a:pPr algn="ctr"/>
            <a:r>
              <a:rPr lang="en-TW" sz="1400" dirty="0"/>
              <a:t>by Laura Bell, Michael Brunton-Spall, Rich Smith &amp; Jim Bird</a:t>
            </a:r>
            <a:r>
              <a:rPr lang="en-US" sz="1400" dirty="0"/>
              <a:t>, O’Reilly Media, 2017 </a:t>
            </a:r>
            <a:endParaRPr lang="en-TW" sz="1400" dirty="0"/>
          </a:p>
        </p:txBody>
      </p:sp>
      <p:sp>
        <p:nvSpPr>
          <p:cNvPr id="19" name="Right Arrow 18">
            <a:extLst>
              <a:ext uri="{FF2B5EF4-FFF2-40B4-BE49-F238E27FC236}">
                <a16:creationId xmlns:a16="http://schemas.microsoft.com/office/drawing/2014/main" id="{30E9C8EC-51E4-3244-852E-BD4F18DA3C5E}"/>
              </a:ext>
            </a:extLst>
          </p:cNvPr>
          <p:cNvSpPr/>
          <p:nvPr/>
        </p:nvSpPr>
        <p:spPr>
          <a:xfrm>
            <a:off x="4651603" y="2009348"/>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系统整合</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4478074" y="4470252"/>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400" dirty="0">
                <a:solidFill>
                  <a:schemeClr val="bg1"/>
                </a:solidFill>
                <a:latin typeface="STXinwei" panose="02010800040101010101" pitchFamily="2" charset="-122"/>
                <a:ea typeface="STXinwei" panose="02010800040101010101" pitchFamily="2" charset="-122"/>
              </a:rPr>
              <a:t>系统拆分</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2405305" y="902766"/>
            <a:ext cx="7374720" cy="779816"/>
          </a:xfrm>
          <a:prstGeom prst="rect">
            <a:avLst/>
          </a:prstGeom>
        </p:spPr>
        <p:txBody>
          <a:bodyPr>
            <a:noAutofit/>
          </a:bodyPr>
          <a:lstStyle/>
          <a:p>
            <a:pPr algn="ctr"/>
            <a:r>
              <a:rPr lang="en-US" sz="4267" dirty="0" err="1">
                <a:latin typeface="STXinwei" panose="02010800040101010101" pitchFamily="2" charset="-122"/>
                <a:ea typeface="STXinwei" panose="02010800040101010101" pitchFamily="2" charset="-122"/>
              </a:rPr>
              <a:t>系统集成会影响整体的正确性</a:t>
            </a:r>
            <a:br>
              <a:rPr lang="en-US" sz="4267" dirty="0">
                <a:latin typeface="STXinwei" panose="02010800040101010101" pitchFamily="2" charset="-122"/>
                <a:ea typeface="STXinwei" panose="02010800040101010101" pitchFamily="2" charset="-122"/>
              </a:rPr>
            </a:br>
            <a:r>
              <a:rPr lang="en-US" altLang="zh-CN" sz="4267" dirty="0">
                <a:latin typeface="STXinwei" panose="02010800040101010101" pitchFamily="2" charset="-122"/>
                <a:ea typeface="STXinwei" panose="02010800040101010101" pitchFamily="2" charset="-122"/>
              </a:rPr>
              <a:t>System</a:t>
            </a:r>
            <a:r>
              <a:rPr lang="zh-CN" altLang="en-US" sz="4267" dirty="0">
                <a:latin typeface="STXinwei" panose="02010800040101010101" pitchFamily="2" charset="-122"/>
                <a:ea typeface="STXinwei" panose="02010800040101010101" pitchFamily="2" charset="-122"/>
              </a:rPr>
              <a:t> </a:t>
            </a:r>
            <a:r>
              <a:rPr lang="en-US" altLang="zh-CN" sz="4267" dirty="0">
                <a:latin typeface="STXinwei" panose="02010800040101010101" pitchFamily="2" charset="-122"/>
                <a:ea typeface="STXinwei" panose="02010800040101010101" pitchFamily="2" charset="-122"/>
              </a:rPr>
              <a:t>Composition</a:t>
            </a:r>
            <a:endParaRPr sz="4267"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FDC4E0D7-F088-7D45-99FF-13F0E2ABD81F}"/>
              </a:ext>
            </a:extLst>
          </p:cNvPr>
          <p:cNvGrpSpPr/>
          <p:nvPr/>
        </p:nvGrpSpPr>
        <p:grpSpPr>
          <a:xfrm>
            <a:off x="7231001" y="2262485"/>
            <a:ext cx="4709763" cy="2665379"/>
            <a:chOff x="7337018" y="2116117"/>
            <a:chExt cx="4709763" cy="2665379"/>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7337018" y="2116117"/>
              <a:ext cx="4709763" cy="2665379"/>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rgbClr val="FFFFFF"/>
                    </a:solidFill>
                    <a:latin typeface="STXinwei" panose="02010800040101010101" pitchFamily="2" charset="-122"/>
                    <a:ea typeface="STXinwei" panose="02010800040101010101" pitchFamily="2" charset="-122"/>
                  </a:rPr>
                  <a:t>Safety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2400" dirty="0">
                    <a:solidFill>
                      <a:srgbClr val="FFFFFF"/>
                    </a:solidFill>
                    <a:latin typeface="STXinwei" panose="02010800040101010101" pitchFamily="2" charset="-122"/>
                    <a:ea typeface="STXinwei" panose="02010800040101010101" pitchFamily="2" charset="-122"/>
                  </a:rPr>
                  <a:t>Liveness</a:t>
                </a:r>
              </a:p>
            </p:txBody>
          </p:sp>
        </p:grpSp>
        <p:sp>
          <p:nvSpPr>
            <p:cNvPr id="22" name="TextBox 21">
              <a:extLst>
                <a:ext uri="{FF2B5EF4-FFF2-40B4-BE49-F238E27FC236}">
                  <a16:creationId xmlns:a16="http://schemas.microsoft.com/office/drawing/2014/main" id="{D61C4181-391A-7441-8311-69E2805EA868}"/>
                </a:ext>
              </a:extLst>
            </p:cNvPr>
            <p:cNvSpPr txBox="1"/>
            <p:nvPr/>
          </p:nvSpPr>
          <p:spPr>
            <a:xfrm>
              <a:off x="9148613" y="3009822"/>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grpSp>
    </p:spTree>
    <p:extLst>
      <p:ext uri="{BB962C8B-B14F-4D97-AF65-F5344CB8AC3E}">
        <p14:creationId xmlns:p14="http://schemas.microsoft.com/office/powerpoint/2010/main" val="3119871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t>
            </a:r>
            <a:r>
              <a:rPr lang="en-TW" dirty="0"/>
              <a:t>方法论</a:t>
            </a:r>
            <a:r>
              <a:rPr lang="zh-CN" altLang="en-US" dirty="0"/>
              <a:t>：运用代数法则，在语义空间保证</a:t>
            </a:r>
            <a:r>
              <a:rPr lang="en-TW" dirty="0"/>
              <a:t>集成多种领域信息</a:t>
            </a:r>
            <a:r>
              <a:rPr dirty="0" err="1"/>
              <a:t>的</a:t>
            </a:r>
            <a:r>
              <a:rPr lang="en-TW" dirty="0"/>
              <a:t>封闭性</a:t>
            </a:r>
            <a:endParaRPr dirty="0"/>
          </a:p>
        </p:txBody>
      </p:sp>
      <p:sp>
        <p:nvSpPr>
          <p:cNvPr id="12788" name="内容占位符 2"/>
          <p:cNvSpPr txBox="1"/>
          <p:nvPr/>
        </p:nvSpPr>
        <p:spPr>
          <a:xfrm>
            <a:off x="575337" y="887884"/>
            <a:ext cx="110460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a:t>
            </a:r>
            <a:r>
              <a:rPr sz="1200" dirty="0"/>
              <a:t>： </a:t>
            </a:r>
            <a:r>
              <a:rPr sz="1200" dirty="0" err="1"/>
              <a:t>以代数的语言逻辑，表述</a:t>
            </a:r>
            <a:r>
              <a:rPr sz="1200" dirty="0"/>
              <a:t>(Represent)</a:t>
            </a:r>
            <a:r>
              <a:rPr sz="1200" dirty="0" err="1"/>
              <a:t>系统的参与对象与交互关系</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命名空间：为系统的参与对象</a:t>
            </a:r>
            <a:r>
              <a:rPr sz="1200" dirty="0"/>
              <a:t>(Object)</a:t>
            </a:r>
            <a:r>
              <a:rPr lang="zh-CN" altLang="en-US" sz="1200" dirty="0"/>
              <a:t>，</a:t>
            </a:r>
            <a:r>
              <a:rPr lang="en-TW" sz="1200" dirty="0"/>
              <a:t>互动过程(Process)</a:t>
            </a:r>
            <a:r>
              <a:rPr lang="zh-CN" altLang="en-US" sz="1200" dirty="0"/>
              <a:t> 和网络结构（</a:t>
            </a:r>
            <a:r>
              <a:rPr lang="en-US" altLang="zh-CN" sz="1200" dirty="0"/>
              <a:t>Network</a:t>
            </a:r>
            <a:r>
              <a:rPr lang="zh-CN" altLang="en-US" sz="1200" dirty="0"/>
              <a:t>）</a:t>
            </a:r>
            <a:r>
              <a:rPr sz="1200" dirty="0" err="1"/>
              <a:t>命名（赋予严谨的算元命名规则</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表述关系：以</a:t>
            </a:r>
            <a:r>
              <a:rPr lang="en-TW" sz="1200" dirty="0"/>
              <a:t>三类</a:t>
            </a:r>
            <a:r>
              <a:rPr sz="1200" dirty="0" err="1"/>
              <a:t>代数算符，表达算元（Object）之间的交互关系，并表述复合关系的结构</a:t>
            </a:r>
            <a:r>
              <a:rPr sz="1200" dirty="0"/>
              <a:t>。</a:t>
            </a:r>
          </a:p>
        </p:txBody>
      </p:sp>
      <p:pic>
        <p:nvPicPr>
          <p:cNvPr id="2" name="Picture 1">
            <a:extLst>
              <a:ext uri="{FF2B5EF4-FFF2-40B4-BE49-F238E27FC236}">
                <a16:creationId xmlns:a16="http://schemas.microsoft.com/office/drawing/2014/main" id="{D84CAC3F-776A-9C4F-93EC-3380DFC9F3C1}"/>
              </a:ext>
            </a:extLst>
          </p:cNvPr>
          <p:cNvPicPr>
            <a:picLocks noChangeAspect="1"/>
          </p:cNvPicPr>
          <p:nvPr/>
        </p:nvPicPr>
        <p:blipFill>
          <a:blip r:embed="rId2"/>
          <a:stretch>
            <a:fillRect/>
          </a:stretch>
        </p:blipFill>
        <p:spPr>
          <a:xfrm>
            <a:off x="612593" y="4590222"/>
            <a:ext cx="9935476" cy="2190741"/>
          </a:xfrm>
          <a:prstGeom prst="rect">
            <a:avLst/>
          </a:prstGeom>
        </p:spPr>
      </p:pic>
      <p:grpSp>
        <p:nvGrpSpPr>
          <p:cNvPr id="3" name="Group 2">
            <a:extLst>
              <a:ext uri="{FF2B5EF4-FFF2-40B4-BE49-F238E27FC236}">
                <a16:creationId xmlns:a16="http://schemas.microsoft.com/office/drawing/2014/main" id="{545E51CE-3361-6846-90AD-E8D0289B3A0C}"/>
              </a:ext>
            </a:extLst>
          </p:cNvPr>
          <p:cNvGrpSpPr/>
          <p:nvPr/>
        </p:nvGrpSpPr>
        <p:grpSpPr>
          <a:xfrm>
            <a:off x="2570431" y="2570922"/>
            <a:ext cx="6019800" cy="2019300"/>
            <a:chOff x="3088481" y="2305154"/>
            <a:chExt cx="6019800" cy="2019300"/>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a:blip r:embed="rId3"/>
            <a:stretch>
              <a:fillRect/>
            </a:stretch>
          </p:blipFill>
          <p:spPr>
            <a:xfrm>
              <a:off x="3088481" y="2305154"/>
              <a:ext cx="6019800" cy="2019300"/>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62539" y="2033606"/>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675996" y="2137965"/>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41093" y="298017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41093" y="3822393"/>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49865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Property Domain Specification</a:t>
            </a:r>
            <a:r>
              <a:rPr lang="zh-CN" altLang="en-US" dirty="0"/>
              <a:t>： 特性域的运算规则</a:t>
            </a:r>
            <a:endParaRPr dirty="0"/>
          </a:p>
        </p:txBody>
      </p:sp>
      <p:sp>
        <p:nvSpPr>
          <p:cNvPr id="12788" name="内容占位符 2"/>
          <p:cNvSpPr txBox="1"/>
          <p:nvPr/>
        </p:nvSpPr>
        <p:spPr>
          <a:xfrm>
            <a:off x="506793" y="1097455"/>
            <a:ext cx="55915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Property Domain</a:t>
            </a:r>
            <a:r>
              <a:rPr sz="1200" dirty="0"/>
              <a:t>： </a:t>
            </a:r>
            <a:r>
              <a:rPr lang="en-TW" sz="1200" dirty="0"/>
              <a:t>令</a:t>
            </a:r>
            <a:r>
              <a:rPr lang="zh-CN" altLang="en-US" sz="1200" dirty="0"/>
              <a:t> </a:t>
            </a:r>
            <a:r>
              <a:rPr lang="en-US" altLang="zh-CN" sz="1200" dirty="0"/>
              <a:t>P</a:t>
            </a:r>
            <a:r>
              <a:rPr lang="zh-CN" altLang="en-US" sz="1200" dirty="0"/>
              <a:t>为</a:t>
            </a:r>
            <a:r>
              <a:rPr lang="en-US" altLang="zh-CN" sz="1200" dirty="0"/>
              <a:t>Backus </a:t>
            </a:r>
            <a:r>
              <a:rPr lang="en-US" altLang="zh-CN" sz="1200" dirty="0" err="1"/>
              <a:t>Naur</a:t>
            </a:r>
            <a:r>
              <a:rPr lang="en-US" altLang="zh-CN" sz="1200" dirty="0"/>
              <a:t> Form </a:t>
            </a:r>
            <a:r>
              <a:rPr lang="zh-CN" altLang="en-US" sz="1200" dirty="0"/>
              <a:t>的字串数据范畴</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a:t>
            </a:r>
            <a:r>
              <a:rPr sz="1200" dirty="0"/>
              <a:t>：</a:t>
            </a:r>
            <a:r>
              <a:rPr lang="en-TW" sz="1200" dirty="0"/>
              <a:t>PROP, EXPR, VAR, … 为保留字串</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运算规则</a:t>
            </a:r>
            <a:r>
              <a:rPr sz="1200" dirty="0"/>
              <a:t>：</a:t>
            </a:r>
            <a:r>
              <a:rPr lang="en-TW" sz="1200" dirty="0"/>
              <a:t>merge, substitute, delete, interp 为算符</a:t>
            </a:r>
            <a:r>
              <a:rPr sz="1200" dirty="0"/>
              <a:t>。</a:t>
            </a: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7" name="Picture 6">
            <a:extLst>
              <a:ext uri="{FF2B5EF4-FFF2-40B4-BE49-F238E27FC236}">
                <a16:creationId xmlns:a16="http://schemas.microsoft.com/office/drawing/2014/main" id="{8D60D5DB-C6C1-B74D-8CA2-189E4C3E3DEE}"/>
              </a:ext>
            </a:extLst>
          </p:cNvPr>
          <p:cNvPicPr>
            <a:picLocks noChangeAspect="1"/>
          </p:cNvPicPr>
          <p:nvPr/>
        </p:nvPicPr>
        <p:blipFill>
          <a:blip r:embed="rId4"/>
          <a:stretch>
            <a:fillRect/>
          </a:stretch>
        </p:blipFill>
        <p:spPr>
          <a:xfrm>
            <a:off x="914399" y="4965118"/>
            <a:ext cx="5664200" cy="6985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5"/>
          <a:stretch>
            <a:fillRect/>
          </a:stretch>
        </p:blipFill>
        <p:spPr>
          <a:xfrm>
            <a:off x="7241381" y="1067836"/>
            <a:ext cx="4152900" cy="1943100"/>
          </a:xfrm>
          <a:prstGeom prst="rect">
            <a:avLst/>
          </a:prstGeom>
        </p:spPr>
      </p:pic>
    </p:spTree>
    <p:extLst>
      <p:ext uri="{BB962C8B-B14F-4D97-AF65-F5344CB8AC3E}">
        <p14:creationId xmlns:p14="http://schemas.microsoft.com/office/powerpoint/2010/main" val="1180644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函数与多项式的运算均根据箭头的追踪完成</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清华大学副教授，</a:t>
            </a: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的科技顾问</a:t>
            </a:r>
          </a:p>
          <a:p>
            <a:r>
              <a:rPr lang="zh-TW" altLang="en-US" dirty="0">
                <a:latin typeface="STXinwei" panose="02010800040101010101" pitchFamily="2" charset="-122"/>
                <a:ea typeface="STXinwei" panose="02010800040101010101" pitchFamily="2" charset="-122"/>
              </a:rPr>
              <a:t>印尼国家未来知识中心的发起人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benkoo@mail.tsinghua.edu.cn</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fontScale="90000"/>
          </a:bodyPr>
          <a:lstStyle/>
          <a:p>
            <a:pPr algn="ctr"/>
            <a:r>
              <a:rPr lang="en-TW" dirty="0">
                <a:solidFill>
                  <a:schemeClr val="tx1"/>
                </a:solidFill>
                <a:latin typeface="STXinwei" panose="02010800040101010101" pitchFamily="2" charset="-122"/>
                <a:ea typeface="STXinwei" panose="02010800040101010101" pitchFamily="2" charset="-122"/>
              </a:rPr>
              <a:t>基于箭头(关系)与标签</a:t>
            </a:r>
            <a:r>
              <a:rPr lang="zh-CN" altLang="en-US" dirty="0">
                <a:solidFill>
                  <a:schemeClr val="tx1"/>
                </a:solidFill>
                <a:latin typeface="STXinwei" panose="02010800040101010101" pitchFamily="2" charset="-122"/>
                <a:ea typeface="STXinwei" panose="02010800040101010101" pitchFamily="2" charset="-122"/>
              </a:rPr>
              <a:t>（命名空间）</a:t>
            </a:r>
            <a:r>
              <a:rPr lang="zh-CN" altLang="en-TW" dirty="0">
                <a:latin typeface="STXinwei" panose="02010800040101010101" pitchFamily="2" charset="-122"/>
                <a:ea typeface="STXinwei" panose="02010800040101010101" pitchFamily="2" charset="-122"/>
              </a:rPr>
              <a:t>的</a:t>
            </a:r>
            <a:r>
              <a:rPr lang="zh-CN" altLang="en-US" dirty="0">
                <a:latin typeface="STXinwei" panose="02010800040101010101" pitchFamily="2" charset="-122"/>
                <a:ea typeface="STXinwei" panose="02010800040101010101" pitchFamily="2" charset="-122"/>
              </a:rPr>
              <a:t>运算方法</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2187" y="1787769"/>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739906" y="5704558"/>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7177051" y="913897"/>
            <a:ext cx="3218922" cy="4790661"/>
          </a:xfrm>
          <a:prstGeom prst="rect">
            <a:avLst/>
          </a:prstGeom>
        </p:spPr>
      </p:pic>
    </p:spTree>
    <p:extLst>
      <p:ext uri="{BB962C8B-B14F-4D97-AF65-F5344CB8AC3E}">
        <p14:creationId xmlns:p14="http://schemas.microsoft.com/office/powerpoint/2010/main" val="197897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Algebraic Methodology</a:t>
            </a:r>
            <a:r>
              <a:rPr lang="zh-CN" altLang="en-US" dirty="0"/>
              <a:t>： </a:t>
            </a:r>
            <a:r>
              <a:rPr dirty="0" err="1"/>
              <a:t>代数</a:t>
            </a:r>
            <a:r>
              <a:rPr lang="en-US" dirty="0" err="1"/>
              <a:t>运算与模型空间的</a:t>
            </a:r>
            <a:r>
              <a:rPr lang="en-TW" dirty="0"/>
              <a:t>封闭性</a:t>
            </a:r>
            <a:endParaRPr dirty="0"/>
          </a:p>
        </p:txBody>
      </p:sp>
      <p:sp>
        <p:nvSpPr>
          <p:cNvPr id="12788" name="内容占位符 2"/>
          <p:cNvSpPr txBox="1"/>
          <p:nvPr/>
        </p:nvSpPr>
        <p:spPr>
          <a:xfrm>
            <a:off x="506793" y="1097455"/>
            <a:ext cx="11046088" cy="124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系统代数的边界：代数的封闭</a:t>
            </a:r>
            <a:r>
              <a:rPr lang="en-TW" sz="1200" dirty="0"/>
              <a:t>特</a:t>
            </a:r>
            <a:r>
              <a:rPr sz="1200" dirty="0" err="1"/>
              <a:t>性</a:t>
            </a:r>
            <a:r>
              <a:rPr sz="1200" dirty="0"/>
              <a:t>(Closure property)</a:t>
            </a:r>
            <a:r>
              <a:rPr lang="en-TW" sz="1200" dirty="0"/>
              <a:t>可用</a:t>
            </a:r>
            <a:r>
              <a:rPr lang="en-US" sz="1200" dirty="0" err="1"/>
              <a:t>网络路径</a:t>
            </a:r>
            <a:r>
              <a:rPr sz="1200" dirty="0" err="1"/>
              <a:t>的可达性（Reachability</a:t>
            </a:r>
            <a:r>
              <a:rPr sz="1200" dirty="0"/>
              <a:t>）</a:t>
            </a:r>
            <a:r>
              <a:rPr lang="en-TW" sz="1200" dirty="0"/>
              <a:t>来执行运算</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可达性</a:t>
            </a:r>
            <a:r>
              <a:rPr sz="1200" dirty="0"/>
              <a:t>：</a:t>
            </a:r>
            <a:r>
              <a:rPr lang="en-TW" sz="1200" dirty="0"/>
              <a:t>Petri Net </a:t>
            </a:r>
            <a:r>
              <a:rPr sz="1200" dirty="0" err="1"/>
              <a:t>的表达形式和语意，适用于凸显系统的</a:t>
            </a:r>
            <a:r>
              <a:rPr lang="en-US" sz="1200" dirty="0" err="1"/>
              <a:t>并发动态行为</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系统生成步骤：编码</a:t>
            </a:r>
            <a:r>
              <a:rPr sz="1200" dirty="0"/>
              <a:t>(Encode), </a:t>
            </a:r>
            <a:r>
              <a:rPr sz="1200" dirty="0" err="1"/>
              <a:t>枚举</a:t>
            </a:r>
            <a:r>
              <a:rPr sz="1200" dirty="0"/>
              <a:t>(Enumerate), </a:t>
            </a:r>
            <a:r>
              <a:rPr sz="1200" dirty="0" err="1"/>
              <a:t>评估</a:t>
            </a:r>
            <a:r>
              <a:rPr sz="1200" dirty="0"/>
              <a:t>(Evaluate), 3E </a:t>
            </a:r>
            <a:r>
              <a:rPr sz="1200" dirty="0" err="1"/>
              <a:t>语言算符</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代数化元语言：所有特定领域的系统描述语言，均可根据上述的</a:t>
            </a:r>
            <a:r>
              <a:rPr sz="1200" dirty="0"/>
              <a:t> 3E </a:t>
            </a:r>
            <a:r>
              <a:rPr sz="1200" dirty="0" err="1"/>
              <a:t>语言算符，编码，枚举，并评估（比对计算结果</a:t>
            </a:r>
            <a:r>
              <a:rPr sz="1200" dirty="0"/>
              <a:t>）</a:t>
            </a: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16199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代数封闭性</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所有计算的结果</a:t>
            </a:r>
            <a:r>
              <a:rPr lang="zh-CN" altLang="en-US" dirty="0">
                <a:latin typeface="STXinwei" panose="02010800040101010101" pitchFamily="2" charset="-122"/>
                <a:ea typeface="STXinwei" panose="02010800040101010101" pitchFamily="2" charset="-122"/>
              </a:rPr>
              <a:t>，均为</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域的元素</a:t>
            </a:r>
            <a:endParaRPr lang="en-TW"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为排列组合空间设计的计算</a:t>
            </a:r>
            <a:r>
              <a:rPr lang="zh-CN" altLang="en-US" dirty="0">
                <a:solidFill>
                  <a:schemeClr val="tx1"/>
                </a:solidFill>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决策</a:t>
            </a: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工具</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22</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891275" y="6121497"/>
            <a:ext cx="6069226" cy="461665"/>
          </a:xfrm>
          <a:prstGeom prst="rect">
            <a:avLst/>
          </a:prstGeom>
          <a:noFill/>
        </p:spPr>
        <p:txBody>
          <a:bodyPr wrap="none" rtlCol="0">
            <a:spAutoFit/>
          </a:bodyPr>
          <a:lstStyle/>
          <a:p>
            <a:r>
              <a:rPr lang="en-US" sz="2400" dirty="0">
                <a:hlinkClick r:id="rId3"/>
              </a:rPr>
              <a:t>Comb 01-1 Intro to Enumerative Combinatorics</a:t>
            </a:r>
            <a:endParaRPr lang="en-US" sz="2400"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Tree>
    <p:extLst>
      <p:ext uri="{BB962C8B-B14F-4D97-AF65-F5344CB8AC3E}">
        <p14:creationId xmlns:p14="http://schemas.microsoft.com/office/powerpoint/2010/main" val="77300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基于系统代数的集成化开发工具</a:t>
            </a:r>
            <a:r>
              <a:rPr lang="en-US" altLang="zh-CN" sz="2200" b="1" dirty="0">
                <a:latin typeface="微软雅黑" panose="020B0503020204020204" pitchFamily="34" charset="-122"/>
                <a:ea typeface="微软雅黑" panose="020B0503020204020204" pitchFamily="34" charset="-122"/>
              </a:rPr>
              <a:t>: Integrated Development Environment</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编码</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(Encoding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）、枚举</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(Enumerating)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、评估</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(Evaluating)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 三位一体的“系统描述语言” 开发工具</a:t>
            </a:r>
            <a:endParaRPr lang="en-US" altLang="zh-CN" sz="1200" i="1" kern="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223508"/>
            <a:ext cx="58948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s-ES" sz="1800" dirty="0">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2013393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1662711" y="6182910"/>
            <a:ext cx="8871339"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具有代数封闭性的模型数据</a:t>
            </a:r>
            <a:r>
              <a:rPr lang="zh-CN" altLang="en-US" sz="2400" dirty="0">
                <a:latin typeface="STXinwei" panose="02010800040101010101" pitchFamily="2" charset="-122"/>
                <a:ea typeface="STXinwei" panose="02010800040101010101" pitchFamily="2" charset="-122"/>
              </a:rPr>
              <a:t>，有助于推动</a:t>
            </a:r>
            <a:r>
              <a:rPr lang="en-US" altLang="zh-CN" sz="2400" dirty="0">
                <a:latin typeface="STXinwei" panose="02010800040101010101" pitchFamily="2" charset="-122"/>
                <a:ea typeface="STXinwei" panose="02010800040101010101" pitchFamily="2" charset="-122"/>
              </a:rPr>
              <a:t>DevOps/CICD</a:t>
            </a:r>
            <a:r>
              <a:rPr lang="zh-CN" altLang="en-US" sz="2400" dirty="0">
                <a:latin typeface="STXinwei" panose="02010800040101010101" pitchFamily="2" charset="-122"/>
                <a:ea typeface="STXinwei" panose="02010800040101010101" pitchFamily="2" charset="-122"/>
              </a:rPr>
              <a:t>的工作流</a:t>
            </a:r>
            <a:endParaRPr lang="en-TW" sz="240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6B526D20-5485-AA4A-94DA-4C616A37069F}"/>
              </a:ext>
            </a:extLst>
          </p:cNvPr>
          <p:cNvGrpSpPr/>
          <p:nvPr/>
        </p:nvGrpSpPr>
        <p:grpSpPr>
          <a:xfrm>
            <a:off x="586409" y="2718238"/>
            <a:ext cx="4907579" cy="276568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210030" y="1925921"/>
              <a:ext cx="369332" cy="900247"/>
            </a:xfrm>
            <a:prstGeom prst="rect">
              <a:avLst/>
            </a:prstGeom>
            <a:noFill/>
          </p:spPr>
          <p:txBody>
            <a:bodyPr wrap="none" rtlCol="0">
              <a:spAutoFit/>
            </a:bodyPr>
            <a:lstStyle/>
            <a:p>
              <a:r>
                <a:rPr lang="en-TW" sz="2400" dirty="0">
                  <a:solidFill>
                    <a:schemeClr val="bg1"/>
                  </a:solidFill>
                  <a:latin typeface="STXinwei" panose="02010800040101010101" pitchFamily="2" charset="-122"/>
                  <a:ea typeface="STXinwei" panose="02010800040101010101" pitchFamily="2" charset="-122"/>
                </a:rPr>
                <a:t>正</a:t>
              </a:r>
            </a:p>
            <a:p>
              <a:r>
                <a:rPr lang="en-TW" sz="2400" dirty="0">
                  <a:solidFill>
                    <a:schemeClr val="bg1"/>
                  </a:solidFill>
                  <a:latin typeface="STXinwei" panose="02010800040101010101" pitchFamily="2" charset="-122"/>
                  <a:ea typeface="STXinwei" panose="02010800040101010101" pitchFamily="2" charset="-122"/>
                </a:rPr>
                <a:t>确</a:t>
              </a:r>
            </a:p>
            <a:p>
              <a:r>
                <a:rPr lang="en-TW" sz="2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728924"/>
            <a:ext cx="8500359" cy="1290324"/>
          </a:xfrm>
          <a:prstGeom prst="rect">
            <a:avLst/>
          </a:prstGeom>
        </p:spPr>
        <p:txBody>
          <a:bodyPr>
            <a:normAutofit fontScale="90000"/>
          </a:bodyPr>
          <a:lstStyle/>
          <a:p>
            <a:r>
              <a:rPr lang="en-US" sz="4267" dirty="0" err="1">
                <a:latin typeface="STXinwei" panose="02010800040101010101" pitchFamily="2" charset="-122"/>
                <a:ea typeface="STXinwei" panose="02010800040101010101" pitchFamily="2" charset="-122"/>
              </a:rPr>
              <a:t>具有代数封闭性</a:t>
            </a:r>
            <a:r>
              <a:rPr lang="en-US" sz="4267" dirty="0">
                <a:latin typeface="STXinwei" panose="02010800040101010101" pitchFamily="2" charset="-122"/>
                <a:ea typeface="STXinwei" panose="02010800040101010101" pitchFamily="2" charset="-122"/>
              </a:rPr>
              <a:t>(Closure Property) </a:t>
            </a:r>
            <a:br>
              <a:rPr lang="en-US" sz="4267" dirty="0">
                <a:latin typeface="STXinwei" panose="02010800040101010101" pitchFamily="2" charset="-122"/>
                <a:ea typeface="STXinwei" panose="02010800040101010101" pitchFamily="2" charset="-122"/>
              </a:rPr>
            </a:br>
            <a:r>
              <a:rPr lang="en-US" sz="4267" dirty="0" err="1">
                <a:latin typeface="STXinwei" panose="02010800040101010101" pitchFamily="2" charset="-122"/>
                <a:ea typeface="STXinwei" panose="02010800040101010101" pitchFamily="2" charset="-122"/>
              </a:rPr>
              <a:t>的集成化建模工作</a:t>
            </a:r>
            <a:r>
              <a:rPr lang="en-US" sz="4267" dirty="0">
                <a:latin typeface="STXinwei" panose="02010800040101010101" pitchFamily="2" charset="-122"/>
                <a:ea typeface="STXinwei" panose="02010800040101010101" pitchFamily="2" charset="-122"/>
              </a:rPr>
              <a:t> (DevOps)</a:t>
            </a:r>
            <a:r>
              <a:rPr lang="zh-CN" altLang="en-US" sz="4267" dirty="0">
                <a:latin typeface="STXinwei" panose="02010800040101010101" pitchFamily="2" charset="-122"/>
                <a:ea typeface="STXinwei" panose="02010800040101010101" pitchFamily="2" charset="-122"/>
              </a:rPr>
              <a:t>，</a:t>
            </a:r>
            <a:br>
              <a:rPr lang="en-US" altLang="zh-CN" sz="4267" dirty="0">
                <a:latin typeface="STXinwei" panose="02010800040101010101" pitchFamily="2" charset="-122"/>
                <a:ea typeface="STXinwei" panose="02010800040101010101" pitchFamily="2" charset="-122"/>
              </a:rPr>
            </a:br>
            <a:r>
              <a:rPr lang="en-US" sz="4267" dirty="0" err="1">
                <a:latin typeface="STXinwei" panose="02010800040101010101" pitchFamily="2" charset="-122"/>
                <a:ea typeface="STXinwei" panose="02010800040101010101" pitchFamily="2" charset="-122"/>
              </a:rPr>
              <a:t>可加速系统模型的演进速度</a:t>
            </a:r>
            <a:endParaRPr sz="4267" dirty="0">
              <a:latin typeface="STXinwei" panose="02010800040101010101" pitchFamily="2" charset="-122"/>
              <a:ea typeface="STXinwei" panose="02010800040101010101" pitchFamily="2" charset="-122"/>
            </a:endParaRPr>
          </a:p>
        </p:txBody>
      </p:sp>
      <p:pic>
        <p:nvPicPr>
          <p:cNvPr id="11" name="Picture 2" descr="Devsecops-Illustretion-ICon-1">
            <a:hlinkClick r:id="rId2"/>
            <a:extLst>
              <a:ext uri="{FF2B5EF4-FFF2-40B4-BE49-F238E27FC236}">
                <a16:creationId xmlns:a16="http://schemas.microsoft.com/office/drawing/2014/main" id="{64B8BD8C-518F-434A-84E2-AFE9F6AF30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93988" y="2019248"/>
            <a:ext cx="6702775" cy="439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03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系统代数AoS的应用案例</a:t>
            </a:r>
            <a:r>
              <a:rPr dirty="0"/>
              <a:t>：</a:t>
            </a:r>
          </a:p>
        </p:txBody>
      </p:sp>
      <p:sp>
        <p:nvSpPr>
          <p:cNvPr id="12794" name="内容占位符 2"/>
          <p:cNvSpPr txBox="1"/>
          <p:nvPr/>
        </p:nvSpPr>
        <p:spPr>
          <a:xfrm>
            <a:off x="481392" y="1043808"/>
            <a:ext cx="11046088" cy="2455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目前，在业界有哪些案例，包括正在使用AoS的项目，或者已经完成的项目</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a:t>MIT </a:t>
            </a:r>
            <a:r>
              <a:rPr sz="1200" dirty="0" err="1"/>
              <a:t>用</a:t>
            </a:r>
            <a:r>
              <a:rPr sz="1200" dirty="0"/>
              <a:t> </a:t>
            </a:r>
            <a:r>
              <a:rPr sz="1200" dirty="0" err="1"/>
              <a:t>AoS击败波音公司</a:t>
            </a:r>
            <a:r>
              <a:rPr sz="1200" dirty="0"/>
              <a:t>(Boeing)</a:t>
            </a:r>
            <a:r>
              <a:rPr sz="1200" dirty="0" err="1"/>
              <a:t>争取到了NASA的两年科研项目</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AoS的开发团队，成立了</a:t>
            </a:r>
            <a:r>
              <a:rPr sz="1200" u="sng" dirty="0" err="1">
                <a:solidFill>
                  <a:srgbClr val="C7000B"/>
                </a:solidFill>
                <a:uFill>
                  <a:solidFill>
                    <a:srgbClr val="C7000B"/>
                  </a:solidFill>
                </a:uFill>
                <a:hlinkClick r:id="rId2"/>
              </a:rPr>
              <a:t>DataXu.com</a:t>
            </a:r>
            <a:r>
              <a:rPr sz="1200" dirty="0"/>
              <a:t> ，</a:t>
            </a:r>
            <a:r>
              <a:rPr sz="1200" dirty="0" err="1"/>
              <a:t>专注在</a:t>
            </a:r>
            <a:r>
              <a:rPr lang="en-TW" sz="1200" dirty="0"/>
              <a:t>移动终端广告投放</a:t>
            </a:r>
            <a:r>
              <a:rPr sz="1200" dirty="0" err="1"/>
              <a:t>的应用领域，建立了实时广告领域的信息交易标准语言，后来卖给了</a:t>
            </a:r>
            <a:r>
              <a:rPr sz="1200" dirty="0"/>
              <a:t> </a:t>
            </a:r>
            <a:r>
              <a:rPr sz="1200" u="sng" dirty="0">
                <a:solidFill>
                  <a:srgbClr val="C7000B"/>
                </a:solidFill>
                <a:uFill>
                  <a:solidFill>
                    <a:srgbClr val="C7000B"/>
                  </a:solidFill>
                </a:uFill>
                <a:hlinkClick r:id="" action="ppaction://noaction"/>
              </a:rPr>
              <a:t>Roku.com</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系统的建模复杂程度度，可通过</a:t>
            </a:r>
            <a:r>
              <a:rPr lang="en-TW" sz="1200" dirty="0"/>
              <a:t>代数运算</a:t>
            </a:r>
            <a:r>
              <a:rPr sz="1200" dirty="0" err="1"/>
              <a:t>的</a:t>
            </a:r>
            <a:r>
              <a:rPr lang="en-TW" sz="1200" dirty="0"/>
              <a:t>法则</a:t>
            </a:r>
            <a:r>
              <a:rPr sz="1200" dirty="0" err="1"/>
              <a:t>来</a:t>
            </a:r>
            <a:r>
              <a:rPr lang="en-TW" sz="1200" dirty="0"/>
              <a:t>保证可靠性</a:t>
            </a:r>
            <a:r>
              <a:rPr lang="zh-CN" altLang="en-US" sz="1200" dirty="0"/>
              <a:t>、精确性、可终止性</a:t>
            </a:r>
            <a:endParaRPr lang="en-US"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通过</a:t>
            </a:r>
            <a:r>
              <a:rPr lang="en-TW" sz="1200" dirty="0"/>
              <a:t>抽象代数</a:t>
            </a:r>
            <a:r>
              <a:rPr lang="zh-CN" altLang="en-US" sz="1200" dirty="0"/>
              <a:t>（范畴论）</a:t>
            </a:r>
            <a:r>
              <a:rPr lang="en-TW" sz="1200" dirty="0"/>
              <a:t>的规则</a:t>
            </a:r>
            <a:r>
              <a:rPr sz="1200" dirty="0" err="1"/>
              <a:t>来控制</a:t>
            </a:r>
            <a:r>
              <a:rPr lang="en-TW" sz="1200" dirty="0"/>
              <a:t>在面对不确定的建模场景</a:t>
            </a:r>
            <a:r>
              <a:rPr lang="zh-CN" altLang="en-US" sz="1200" dirty="0"/>
              <a:t>，保持</a:t>
            </a:r>
            <a:r>
              <a:rPr lang="en-TW" sz="1200" dirty="0"/>
              <a:t>系统模型</a:t>
            </a:r>
            <a:r>
              <a:rPr sz="1200" dirty="0" err="1"/>
              <a:t>的</a:t>
            </a:r>
            <a:r>
              <a:rPr lang="en-TW" sz="1200" dirty="0"/>
              <a:t>信息严谨程度</a:t>
            </a:r>
            <a:r>
              <a:rPr lang="zh-CN" altLang="en-US" sz="1200" dirty="0"/>
              <a:t>，排除不必要的</a:t>
            </a:r>
            <a:r>
              <a:rPr lang="en-TW" sz="1200" dirty="0"/>
              <a:t>建模与评估参数的计算复杂</a:t>
            </a:r>
            <a:r>
              <a:rPr sz="1200" dirty="0" err="1"/>
              <a:t>程度</a:t>
            </a:r>
            <a:endParaRPr sz="1200" dirty="0"/>
          </a:p>
          <a:p>
            <a:pPr marL="914439"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论证了复杂系统可以通过</a:t>
            </a:r>
            <a:r>
              <a:rPr sz="1200" dirty="0" err="1"/>
              <a:t>一个万用的</a:t>
            </a:r>
            <a:r>
              <a:rPr lang="en-TW" sz="1200" dirty="0"/>
              <a:t>代数化</a:t>
            </a:r>
            <a:r>
              <a:rPr sz="1200" dirty="0" err="1"/>
              <a:t>元语言来</a:t>
            </a:r>
            <a:r>
              <a:rPr lang="en-TW" sz="1200" dirty="0"/>
              <a:t>管理</a:t>
            </a:r>
            <a:r>
              <a:rPr sz="1200" dirty="0" err="1"/>
              <a:t>词汇量，从而降低建模难度与系统复杂度需求</a:t>
            </a:r>
            <a:r>
              <a:rPr sz="1200" dirty="0"/>
              <a:t>，</a:t>
            </a:r>
          </a:p>
          <a:p>
            <a:pPr marL="914439"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适合特定领域的系统描述语言（Domain</a:t>
            </a:r>
            <a:r>
              <a:rPr sz="1200" dirty="0"/>
              <a:t> Specific Language， DSL），可通过3E方法，</a:t>
            </a:r>
            <a:r>
              <a:rPr lang="zh-CN" altLang="en-US" sz="1200" dirty="0"/>
              <a:t>（</a:t>
            </a:r>
            <a:r>
              <a:rPr sz="1200" dirty="0" err="1"/>
              <a:t>编码、枚举、评估</a:t>
            </a:r>
            <a:r>
              <a:rPr lang="zh-CN" altLang="en-US" sz="1200" dirty="0"/>
              <a:t>）系统化地自动产生</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研究的成果论证了</a:t>
            </a:r>
            <a:r>
              <a:rPr lang="en-TW" sz="1200" dirty="0"/>
              <a:t>自动化生成</a:t>
            </a:r>
            <a:r>
              <a:rPr lang="zh-TW" altLang="en-US" sz="1200" dirty="0"/>
              <a:t>与评估</a:t>
            </a:r>
            <a:r>
              <a:rPr sz="1200" dirty="0" err="1"/>
              <a:t>系统</a:t>
            </a:r>
            <a:r>
              <a:rPr lang="en-TW" sz="1200" dirty="0"/>
              <a:t>模型</a:t>
            </a:r>
            <a:r>
              <a:rPr sz="1200" dirty="0" err="1"/>
              <a:t>的</a:t>
            </a:r>
            <a:r>
              <a:rPr lang="en-TW" sz="1200" dirty="0"/>
              <a:t>计算过程</a:t>
            </a:r>
            <a:r>
              <a:rPr sz="1200" dirty="0"/>
              <a:t>，</a:t>
            </a:r>
            <a:r>
              <a:rPr lang="en-TW" sz="1200" dirty="0"/>
              <a:t>并且通过上述的应用案例</a:t>
            </a:r>
            <a:r>
              <a:rPr sz="1200" dirty="0" err="1"/>
              <a:t>论证了这个方法论的方向的可行性与有效性</a:t>
            </a:r>
            <a:r>
              <a:rPr sz="12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t>
            </a:r>
            <a:r>
              <a:rPr lang="zh-CN" altLang="en-US" dirty="0"/>
              <a:t>（</a:t>
            </a:r>
            <a:r>
              <a:rPr dirty="0" err="1"/>
              <a:t>AoS</a:t>
            </a:r>
            <a:r>
              <a:rPr lang="zh-CN" altLang="en-US" dirty="0"/>
              <a:t>）</a:t>
            </a:r>
            <a:r>
              <a:rPr dirty="0" err="1"/>
              <a:t>的</a:t>
            </a:r>
            <a:r>
              <a:rPr lang="en-TW" dirty="0"/>
              <a:t>研究成果总结</a:t>
            </a:r>
            <a:r>
              <a:rPr dirty="0"/>
              <a:t>：</a:t>
            </a:r>
          </a:p>
        </p:txBody>
      </p:sp>
      <p:sp>
        <p:nvSpPr>
          <p:cNvPr id="12794" name="内容占位符 2"/>
          <p:cNvSpPr txBox="1"/>
          <p:nvPr/>
        </p:nvSpPr>
        <p:spPr>
          <a:xfrm>
            <a:off x="539999" y="3870419"/>
            <a:ext cx="110460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表述复杂系统</a:t>
            </a:r>
            <a:r>
              <a:rPr lang="zh-CN" altLang="en-US" sz="1200" dirty="0"/>
              <a:t>须要用简单而通用的</a:t>
            </a:r>
            <a:r>
              <a:rPr lang="en-US" sz="1200" dirty="0" err="1"/>
              <a:t>形式化元素</a:t>
            </a:r>
            <a:r>
              <a:rPr lang="zh-CN" altLang="en-US" sz="1200" dirty="0"/>
              <a:t>：基于箭头的元语言 （</a:t>
            </a:r>
            <a:r>
              <a:rPr lang="zh-CN" altLang="en-TW" sz="1200" dirty="0"/>
              <a:t>有向</a:t>
            </a:r>
            <a:r>
              <a:rPr lang="zh-CN" altLang="en-US" sz="1200" dirty="0"/>
              <a:t>关系）</a:t>
            </a:r>
            <a:endParaRPr lang="en-US" altLang="zh-CN"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为提供系统之间的可复合性</a:t>
            </a:r>
            <a:r>
              <a:rPr lang="zh-CN" altLang="en-US" sz="1200" dirty="0"/>
              <a:t>（</a:t>
            </a:r>
            <a:r>
              <a:rPr lang="en-US" altLang="zh-CN" sz="1200" dirty="0"/>
              <a:t>Composability), </a:t>
            </a:r>
            <a:r>
              <a:rPr lang="en-TW" sz="1200" dirty="0"/>
              <a:t>领域专用语言(Domain Specific Language, DSL)应使用相同的底层数据结构</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系统代数(</a:t>
            </a:r>
            <a:r>
              <a:rPr sz="1200" dirty="0"/>
              <a:t>A</a:t>
            </a:r>
            <a:r>
              <a:rPr lang="en-US" sz="1200" dirty="0"/>
              <a:t>lgebra </a:t>
            </a:r>
            <a:r>
              <a:rPr sz="1200" dirty="0"/>
              <a:t>o</a:t>
            </a:r>
            <a:r>
              <a:rPr lang="en-US" sz="1200" dirty="0"/>
              <a:t>f </a:t>
            </a:r>
            <a:r>
              <a:rPr sz="1200" dirty="0"/>
              <a:t>S</a:t>
            </a:r>
            <a:r>
              <a:rPr lang="en-US" sz="1200" dirty="0"/>
              <a:t>ystems) </a:t>
            </a:r>
            <a:r>
              <a:rPr lang="en-US" sz="1200" dirty="0" err="1"/>
              <a:t>提供了一套底层数据结构与代数化的运算体系</a:t>
            </a:r>
            <a:r>
              <a:rPr lang="zh-CN" altLang="en-US" sz="1200" dirty="0"/>
              <a:t>，体现了系统模型的可复合性 </a:t>
            </a:r>
            <a:r>
              <a:rPr sz="1200" dirty="0"/>
              <a:t>。</a:t>
            </a: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代数化</a:t>
            </a:r>
            <a:r>
              <a:rPr lang="zh-CN" altLang="en-TW" sz="2400" kern="0" dirty="0">
                <a:solidFill>
                  <a:schemeClr val="tx1"/>
                </a:solidFill>
                <a:latin typeface="STXinwei" panose="02010800040101010101" pitchFamily="2" charset="-122"/>
                <a:ea typeface="STXinwei" panose="02010800040101010101" pitchFamily="2" charset="-122"/>
              </a:rPr>
              <a:t>元语言</a:t>
            </a:r>
            <a:r>
              <a:rPr lang="zh-CN" altLang="en-US" sz="2400" kern="0" dirty="0">
                <a:solidFill>
                  <a:schemeClr val="tx1"/>
                </a:solidFill>
                <a:latin typeface="STXinwei" panose="02010800040101010101" pitchFamily="2" charset="-122"/>
                <a:ea typeface="STXinwei" panose="02010800040101010101" pitchFamily="2" charset="-122"/>
              </a:rPr>
              <a:t>转移了系统设计的运作范式：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决策难度可控：根据跨领域的代数化数据结构比较决策模型的复杂度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定调不避早晚：所有</a:t>
            </a:r>
            <a:r>
              <a:rPr lang="zh-CN" altLang="en-US" sz="2400" kern="0" dirty="0">
                <a:solidFill>
                  <a:srgbClr val="FF0000"/>
                </a:solidFill>
                <a:latin typeface="STXinwei" panose="02010800040101010101" pitchFamily="2" charset="-122"/>
                <a:ea typeface="STXinwei" panose="02010800040101010101" pitchFamily="2" charset="-122"/>
              </a:rPr>
              <a:t>假设</a:t>
            </a:r>
            <a:r>
              <a:rPr lang="zh-CN" altLang="en-US" sz="2400" kern="0" dirty="0">
                <a:latin typeface="STXinwei" panose="02010800040101010101" pitchFamily="2" charset="-122"/>
                <a:ea typeface="STXinwei" panose="02010800040101010101" pitchFamily="2" charset="-122"/>
              </a:rPr>
              <a:t>与</a:t>
            </a:r>
            <a:r>
              <a:rPr lang="zh-CN" altLang="en-US" sz="2400" kern="0" dirty="0">
                <a:solidFill>
                  <a:srgbClr val="FF0000"/>
                </a:solidFill>
                <a:latin typeface="STXinwei" panose="02010800040101010101" pitchFamily="2" charset="-122"/>
                <a:ea typeface="STXinwei" panose="02010800040101010101" pitchFamily="2" charset="-122"/>
              </a:rPr>
              <a:t>断言</a:t>
            </a:r>
            <a:r>
              <a:rPr lang="zh-CN" altLang="en-US" sz="2400" kern="0" dirty="0">
                <a:latin typeface="STXinwei" panose="02010800040101010101" pitchFamily="2" charset="-122"/>
                <a:ea typeface="STXinwei" panose="02010800040101010101" pitchFamily="2" charset="-122"/>
              </a:rPr>
              <a:t>，均为代数模型的知识库的一部分</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t>Next Steps ： Searching for Invariants（通过计算持续精炼系统的不变性）</a:t>
            </a:r>
          </a:p>
        </p:txBody>
      </p:sp>
      <p:sp>
        <p:nvSpPr>
          <p:cNvPr id="12802" name="内容占位符 2"/>
          <p:cNvSpPr txBox="1"/>
          <p:nvPr/>
        </p:nvSpPr>
        <p:spPr>
          <a:xfrm>
            <a:off x="506793" y="1097455"/>
            <a:ext cx="11046088" cy="3534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使用云原生的软件架构，建立从边缘计算到超级计算的知识管理平台</a:t>
            </a:r>
            <a:endParaRPr sz="1600" dirty="0">
              <a:latin typeface="STXinwei" panose="02010800040101010101" pitchFamily="2" charset="-122"/>
              <a:ea typeface="STXinwei" panose="02010800040101010101" pitchFamily="2" charset="-122"/>
            </a:endParaRP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思维定式若不可避免，则应建立在可泛用于所有时空尺度的抽象规则之上</a:t>
            </a:r>
            <a:r>
              <a:rPr sz="1600" dirty="0">
                <a:latin typeface="STXinwei" panose="02010800040101010101" pitchFamily="2" charset="-122"/>
                <a:ea typeface="STXinwei" panose="02010800040101010101" pitchFamily="2" charset="-122"/>
              </a:rPr>
              <a:t> （</a:t>
            </a:r>
            <a:r>
              <a:rPr sz="1600" dirty="0" err="1">
                <a:latin typeface="STXinwei" panose="02010800040101010101" pitchFamily="2" charset="-122"/>
                <a:ea typeface="STXinwei" panose="02010800040101010101" pitchFamily="2" charset="-122"/>
              </a:rPr>
              <a:t>表述结构标准的万用性</a:t>
            </a:r>
            <a:r>
              <a:rPr sz="1600" dirty="0">
                <a:latin typeface="STXinwei" panose="02010800040101010101" pitchFamily="2" charset="-122"/>
                <a:ea typeface="STXinwei" panose="02010800040101010101" pitchFamily="2" charset="-122"/>
              </a:rPr>
              <a:t>， Universal Data Abstraction）</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根据代数与拓扑等抽象关系的逻辑，建立对系统编码、枚举、评估的元语言标准</a:t>
            </a:r>
            <a:r>
              <a:rPr sz="1600" dirty="0">
                <a:latin typeface="STXinwei" panose="02010800040101010101" pitchFamily="2" charset="-122"/>
                <a:ea typeface="STXinwei" panose="02010800040101010101" pitchFamily="2" charset="-122"/>
              </a:rPr>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根据元语言标准，梳理系统特征的表述策略，同时避免因文化或技术的差异，放大决策者比较系统设计方案的偏见或冲突</a:t>
            </a:r>
            <a:endParaRPr sz="1600" dirty="0">
              <a:latin typeface="STXinwei" panose="02010800040101010101" pitchFamily="2" charset="-122"/>
              <a:ea typeface="STXinwei" panose="02010800040101010101" pitchFamily="2" charset="-122"/>
            </a:endParaRP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判别冲突来自系统结构还是参与方的故意行为</a:t>
            </a:r>
            <a:endParaRPr sz="1600" dirty="0">
              <a:latin typeface="STXinwei" panose="02010800040101010101" pitchFamily="2" charset="-122"/>
              <a:ea typeface="STXinwei" panose="02010800040101010101" pitchFamily="2" charset="-122"/>
            </a:endParaRP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建构包括人群组织行为的系统测试方法论</a:t>
            </a:r>
            <a:r>
              <a:rPr sz="1600" dirty="0">
                <a:latin typeface="STXinwei" panose="02010800040101010101" pitchFamily="2" charset="-122"/>
                <a:ea typeface="STXinwei" panose="02010800040101010101" pitchFamily="2" charset="-122"/>
              </a:rPr>
              <a:t> （Extreme Learning Process, XLP)</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a:latin typeface="STXinwei" panose="02010800040101010101" pitchFamily="2" charset="-122"/>
                <a:ea typeface="STXinwei" panose="02010800040101010101" pitchFamily="2" charset="-122"/>
              </a:rPr>
              <a:t>结合</a:t>
            </a:r>
            <a:r>
              <a:rPr sz="1600" dirty="0">
                <a:latin typeface="STXinwei" panose="02010800040101010101" pitchFamily="2" charset="-122"/>
                <a:ea typeface="STXinwei" panose="02010800040101010101" pitchFamily="2" charset="-122"/>
                <a:cs typeface="Arial Black"/>
                <a:sym typeface="Arial Black"/>
              </a:rPr>
              <a:t>Abstract</a:t>
            </a:r>
            <a:r>
              <a:rPr sz="1600" baseline="41666" dirty="0">
                <a:latin typeface="STXinwei" panose="02010800040101010101" pitchFamily="2" charset="-122"/>
                <a:ea typeface="STXinwei" panose="02010800040101010101" pitchFamily="2" charset="-122"/>
                <a:cs typeface="Arial Black"/>
                <a:sym typeface="Arial Black"/>
              </a:rPr>
              <a:t>2</a:t>
            </a:r>
            <a:r>
              <a:rPr sz="1600" dirty="0">
                <a:latin typeface="STXinwei" panose="02010800040101010101" pitchFamily="2" charset="-122"/>
                <a:ea typeface="STXinwei" panose="02010800040101010101" pitchFamily="2" charset="-122"/>
                <a:cs typeface="Arial Black"/>
                <a:sym typeface="Arial Black"/>
              </a:rPr>
              <a:t> Interpretation</a:t>
            </a:r>
            <a:r>
              <a:rPr sz="1600" dirty="0">
                <a:latin typeface="STXinwei" panose="02010800040101010101" pitchFamily="2" charset="-122"/>
                <a:ea typeface="STXinwei" panose="02010800040101010101" pitchFamily="2" charset="-122"/>
              </a:rPr>
              <a:t>（</a:t>
            </a:r>
            <a:r>
              <a:rPr sz="1600" u="sng" dirty="0">
                <a:uFill>
                  <a:solidFill>
                    <a:srgbClr val="C7000B"/>
                  </a:solidFill>
                </a:uFill>
                <a:latin typeface="STXinwei" panose="02010800040101010101" pitchFamily="2" charset="-122"/>
                <a:ea typeface="STXinwei" panose="02010800040101010101" pitchFamily="2" charset="-122"/>
                <a:hlinkClick r:id="rId2">
                  <a:extLst>
                    <a:ext uri="{A12FA001-AC4F-418D-AE19-62706E023703}">
                      <ahyp:hlinkClr xmlns:ahyp="http://schemas.microsoft.com/office/drawing/2018/hyperlinkcolor" val="tx"/>
                    </a:ext>
                  </a:extLst>
                </a:hlinkClick>
              </a:rPr>
              <a:t>A2I</a:t>
            </a:r>
            <a:r>
              <a:rPr sz="1600" dirty="0">
                <a:latin typeface="STXinwei" panose="02010800040101010101" pitchFamily="2" charset="-122"/>
                <a:ea typeface="STXinwei" panose="02010800040101010101" pitchFamily="2" charset="-122"/>
              </a:rPr>
              <a:t>）</a:t>
            </a:r>
            <a:r>
              <a:rPr sz="1600" dirty="0">
                <a:latin typeface="STXinwei" panose="02010800040101010101" pitchFamily="2" charset="-122"/>
                <a:ea typeface="STXinwei" panose="02010800040101010101" pitchFamily="2" charset="-122"/>
                <a:cs typeface="Arial Black"/>
                <a:sym typeface="Arial Black"/>
              </a:rPr>
              <a:t>的原理，建立对模型的Soundness, Precision, </a:t>
            </a:r>
            <a:r>
              <a:rPr sz="1600" dirty="0" err="1">
                <a:latin typeface="STXinwei" panose="02010800040101010101" pitchFamily="2" charset="-122"/>
                <a:ea typeface="STXinwei" panose="02010800040101010101" pitchFamily="2" charset="-122"/>
                <a:cs typeface="Arial Black"/>
                <a:sym typeface="Arial Black"/>
              </a:rPr>
              <a:t>Terminability的评估核心</a:t>
            </a:r>
            <a:r>
              <a:rPr sz="1600" dirty="0">
                <a:latin typeface="STXinwei" panose="02010800040101010101" pitchFamily="2" charset="-122"/>
                <a:ea typeface="STXinwei" panose="02010800040101010101" pitchFamily="2" charset="-122"/>
                <a:cs typeface="Arial Black"/>
                <a:sym typeface="Arial Black"/>
              </a:rPr>
              <a:t>。</a:t>
            </a: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3"/>
          <a:stretch>
            <a:fillRect/>
          </a:stretch>
        </p:blipFill>
        <p:spPr>
          <a:xfrm>
            <a:off x="6098381" y="4632896"/>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6628842" y="2860174"/>
            <a:ext cx="1954381" cy="253916"/>
          </a:xfrm>
          <a:prstGeom prst="rect">
            <a:avLst/>
          </a:prstGeom>
          <a:noFill/>
        </p:spPr>
        <p:txBody>
          <a:bodyPr wrap="none" rtlCol="0">
            <a:spAutoFit/>
          </a:bodyPr>
          <a:lstStyle/>
          <a:p>
            <a:r>
              <a:rPr lang="en-TW" sz="1050" dirty="0"/>
              <a:t>Prof. Cousot and Koo in 2005</a:t>
            </a:r>
          </a:p>
        </p:txBody>
      </p:sp>
      <p:pic>
        <p:nvPicPr>
          <p:cNvPr id="6" name="Picture 5">
            <a:hlinkClick r:id="rId4"/>
            <a:extLst>
              <a:ext uri="{FF2B5EF4-FFF2-40B4-BE49-F238E27FC236}">
                <a16:creationId xmlns:a16="http://schemas.microsoft.com/office/drawing/2014/main" id="{4E50A624-61EE-794D-B76B-7DF926AF6D2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7538" y="4632896"/>
            <a:ext cx="2427836" cy="1836667"/>
          </a:xfrm>
          <a:prstGeom prst="rect">
            <a:avLst/>
          </a:prstGeom>
        </p:spPr>
      </p:pic>
      <p:sp>
        <p:nvSpPr>
          <p:cNvPr id="7" name="TextBox 6">
            <a:extLst>
              <a:ext uri="{FF2B5EF4-FFF2-40B4-BE49-F238E27FC236}">
                <a16:creationId xmlns:a16="http://schemas.microsoft.com/office/drawing/2014/main" id="{300A14D5-17CF-7148-93CE-49FC4748E467}"/>
              </a:ext>
            </a:extLst>
          </p:cNvPr>
          <p:cNvSpPr txBox="1"/>
          <p:nvPr/>
        </p:nvSpPr>
        <p:spPr>
          <a:xfrm>
            <a:off x="1731588" y="6503409"/>
            <a:ext cx="2012089" cy="276999"/>
          </a:xfrm>
          <a:prstGeom prst="rect">
            <a:avLst/>
          </a:prstGeom>
          <a:noFill/>
        </p:spPr>
        <p:txBody>
          <a:bodyPr wrap="none" rtlCol="0">
            <a:spAutoFit/>
          </a:bodyPr>
          <a:lstStyle/>
          <a:p>
            <a:pPr algn="ctr"/>
            <a:r>
              <a:rPr lang="en-US" sz="600" dirty="0">
                <a:hlinkClick r:id="rId4"/>
              </a:rPr>
              <a:t>Abstract Interpretation With Professor Patrick </a:t>
            </a:r>
            <a:r>
              <a:rPr lang="en-US" sz="600" dirty="0" err="1">
                <a:hlinkClick r:id="rId4"/>
              </a:rPr>
              <a:t>Cousot</a:t>
            </a:r>
            <a:r>
              <a:rPr lang="en-US" sz="600" dirty="0">
                <a:hlinkClick r:id="rId4"/>
              </a:rPr>
              <a:t> </a:t>
            </a:r>
          </a:p>
          <a:p>
            <a:pPr algn="ctr"/>
            <a:r>
              <a:rPr lang="en-US" sz="600" dirty="0">
                <a:hlinkClick r:id="rId4"/>
              </a:rPr>
              <a:t>| Lecture Series on AI #11 | J.P. Morgan</a:t>
            </a:r>
            <a:endParaRPr lang="en-US" sz="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TW" dirty="0"/>
              <a:t>向华为的建议</a:t>
            </a:r>
            <a:endParaRPr dirty="0"/>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16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实用：企业与产品决策的拆分与组合，可通过企业知识库的代数化规范，配合云端技术平台，即时反应决策的互动关系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精准：系统代数提供了超越专业领域界限的代数化语法和语义，可帮助企业辩证并压缩，纯粹调度人类脑力仍然无法承载的复杂决策因果关系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可靠：战略性的系统决策应建构于完备且自洽的计算科学体系，在保证企业决策运作过程的客观性的同时，奠定超越时空尺度的可追溯的思辨准则。</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54006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TW" dirty="0"/>
              <a:t>向在印尼发展的建议</a:t>
            </a:r>
            <a:endParaRPr dirty="0"/>
          </a:p>
        </p:txBody>
      </p:sp>
      <p:sp>
        <p:nvSpPr>
          <p:cNvPr id="12805" name="内容占位符 2"/>
          <p:cNvSpPr txBox="1"/>
          <p:nvPr/>
        </p:nvSpPr>
        <p:spPr>
          <a:xfrm>
            <a:off x="506793" y="1097456"/>
            <a:ext cx="11046088" cy="1849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对于您熟悉华为在印尼的科技战略布局等</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印尼的国家领导阶层相对年轻</a:t>
            </a:r>
            <a:r>
              <a:rPr lang="zh-CN" altLang="en-US" sz="1200" dirty="0"/>
              <a:t> </a:t>
            </a:r>
            <a:r>
              <a:rPr lang="en-US" altLang="zh-CN" sz="1200" dirty="0"/>
              <a:t>(2</a:t>
            </a:r>
            <a:r>
              <a:rPr lang="zh-CN" altLang="en-US" sz="1200" dirty="0"/>
              <a:t>亿七千万，年龄中位数</a:t>
            </a:r>
            <a:r>
              <a:rPr lang="en-US" altLang="zh-CN" sz="1200" dirty="0"/>
              <a:t>30</a:t>
            </a:r>
            <a:r>
              <a:rPr lang="zh-CN" altLang="en-US" sz="1200" dirty="0"/>
              <a:t>岁</a:t>
            </a:r>
            <a:r>
              <a:rPr lang="en-US" altLang="zh-CN" sz="1200" dirty="0"/>
              <a:t>)</a:t>
            </a:r>
            <a:r>
              <a:rPr sz="1200" dirty="0"/>
              <a:t>，</a:t>
            </a:r>
            <a:r>
              <a:rPr sz="1200" dirty="0" err="1"/>
              <a:t>并且充满了成长与扩张的雄心壮志</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国家层次的人工智能布局，无可避免地要从教育的内容着手</a:t>
            </a:r>
            <a:r>
              <a:rPr sz="1200" dirty="0"/>
              <a:t> （有百分之25的本土原生内容条款）</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人工智能与知识管理和系统决策辩证是无可分割的数据化（不仅是数字化）基础建设，需要成熟的技术系统集成商来引导其国家战略</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华为可通过其国家人工智能战略项目为印尼政府提供形式化决策知识的培训课程</a:t>
            </a:r>
            <a:r>
              <a:rPr lang="zh-CN" altLang="en-US" sz="1200" dirty="0"/>
              <a:t>，从而</a:t>
            </a:r>
            <a:r>
              <a:rPr lang="en-TW" sz="1200" dirty="0"/>
              <a:t>帮助印尼政府建立科学化的资源布局方法</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基于可普及的人工智能与人机互动技术，帮助印尼开发可普及的底层数理逻辑知识内容，并深植于其思想辨证的过程中</a:t>
            </a:r>
            <a:r>
              <a:rPr sz="120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70834" y="1559064"/>
            <a:ext cx="10122060" cy="3013725"/>
          </a:xfrm>
        </p:spPr>
        <p:txBody>
          <a:bodyPr>
            <a:normAutofit lnSpcReduction="10000"/>
          </a:bodyPr>
          <a:lstStyle/>
          <a:p>
            <a:pPr>
              <a:lnSpc>
                <a:spcPct val="150000"/>
              </a:lnSpc>
            </a:pPr>
            <a:r>
              <a:rPr lang="en-US" altLang="zh-CN" sz="2100" dirty="0" err="1">
                <a:solidFill>
                  <a:srgbClr val="C00000"/>
                </a:solidFill>
              </a:rPr>
              <a:t>AoS</a:t>
            </a:r>
            <a:r>
              <a:rPr lang="en-US" altLang="zh-CN" sz="2100" dirty="0">
                <a:solidFill>
                  <a:srgbClr val="C00000"/>
                </a:solidFill>
              </a:rPr>
              <a:t> </a:t>
            </a:r>
            <a:r>
              <a:rPr lang="zh-CN" altLang="en-US" sz="2100" dirty="0">
                <a:solidFill>
                  <a:srgbClr val="C00000"/>
                </a:solidFill>
              </a:rPr>
              <a:t>（系统代数）的研究背景与动机</a:t>
            </a:r>
            <a:endParaRPr lang="en-US" altLang="zh-CN" sz="2100" dirty="0">
              <a:solidFill>
                <a:srgbClr val="C00000"/>
              </a:solidFill>
            </a:endParaRPr>
          </a:p>
          <a:p>
            <a:pPr>
              <a:lnSpc>
                <a:spcPct val="150000"/>
              </a:lnSpc>
            </a:pPr>
            <a:r>
              <a:rPr lang="en-US" altLang="zh-CN" sz="2100" dirty="0" err="1"/>
              <a:t>AoS</a:t>
            </a:r>
            <a:r>
              <a:rPr lang="en-US" altLang="zh-CN" sz="2100" dirty="0"/>
              <a:t> </a:t>
            </a:r>
            <a:r>
              <a:rPr lang="zh-CN" altLang="en-US" sz="2100" dirty="0"/>
              <a:t>方法论</a:t>
            </a:r>
            <a:endParaRPr lang="en-US" altLang="zh-CN" sz="2100" dirty="0"/>
          </a:p>
          <a:p>
            <a:pPr>
              <a:lnSpc>
                <a:spcPct val="150000"/>
              </a:lnSpc>
            </a:pPr>
            <a:r>
              <a:rPr lang="en-US" altLang="zh-CN" sz="2100" dirty="0" err="1"/>
              <a:t>AoS</a:t>
            </a:r>
            <a:r>
              <a:rPr lang="en-US" altLang="zh-CN" sz="2100" dirty="0"/>
              <a:t> </a:t>
            </a:r>
            <a:r>
              <a:rPr lang="zh-CN" altLang="en-US" sz="2100" dirty="0"/>
              <a:t>计算工具：编码建模、枚举方案、评估差异</a:t>
            </a:r>
            <a:endParaRPr lang="en-US" altLang="zh-CN" sz="2100" dirty="0"/>
          </a:p>
          <a:p>
            <a:pPr>
              <a:lnSpc>
                <a:spcPct val="150000"/>
              </a:lnSpc>
            </a:pPr>
            <a:r>
              <a:rPr lang="en-US" altLang="zh-CN" sz="2100" dirty="0" err="1"/>
              <a:t>AoS</a:t>
            </a:r>
            <a:r>
              <a:rPr lang="en-US" altLang="zh-CN" sz="2100" dirty="0"/>
              <a:t> </a:t>
            </a:r>
            <a:r>
              <a:rPr lang="zh-CN" altLang="en-US" sz="2100" dirty="0"/>
              <a:t>应用案例</a:t>
            </a:r>
            <a:endParaRPr lang="en-US" altLang="zh-CN" sz="2100" dirty="0"/>
          </a:p>
          <a:p>
            <a:pPr>
              <a:lnSpc>
                <a:spcPct val="150000"/>
              </a:lnSpc>
            </a:pPr>
            <a:r>
              <a:rPr lang="en-US" altLang="zh-CN" sz="2100" dirty="0" err="1"/>
              <a:t>AoS</a:t>
            </a:r>
            <a:r>
              <a:rPr lang="en-US" altLang="zh-CN" sz="2100" dirty="0"/>
              <a:t> </a:t>
            </a:r>
            <a:r>
              <a:rPr lang="zh-CN" altLang="en-US" sz="2100" dirty="0"/>
              <a:t>未来发展</a:t>
            </a:r>
            <a:endParaRPr lang="en-US" altLang="zh-CN" sz="2100" dirty="0"/>
          </a:p>
          <a:p>
            <a:endParaRPr lang="zh-CN" altLang="en-US" dirty="0"/>
          </a:p>
        </p:txBody>
      </p:sp>
    </p:spTree>
    <p:extLst>
      <p:ext uri="{BB962C8B-B14F-4D97-AF65-F5344CB8AC3E}">
        <p14:creationId xmlns:p14="http://schemas.microsoft.com/office/powerpoint/2010/main" val="1728825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US" dirty="0" err="1"/>
              <a:t>参考文献</a:t>
            </a:r>
            <a:r>
              <a:rPr lang="zh-CN" altLang="en-US" dirty="0"/>
              <a:t>（</a:t>
            </a:r>
            <a:r>
              <a:rPr lang="en-US" altLang="zh-CN" dirty="0"/>
              <a:t>TBD</a:t>
            </a:r>
            <a:r>
              <a:rPr lang="zh-CN" altLang="en-US" dirty="0"/>
              <a:t>）</a:t>
            </a:r>
            <a:endParaRPr dirty="0"/>
          </a:p>
        </p:txBody>
      </p:sp>
      <p:sp>
        <p:nvSpPr>
          <p:cNvPr id="12808" name="内容占位符 2"/>
          <p:cNvSpPr txBox="1"/>
          <p:nvPr/>
        </p:nvSpPr>
        <p:spPr>
          <a:xfrm>
            <a:off x="506793" y="1000935"/>
            <a:ext cx="11046088" cy="1521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hlinkClick r:id="rId2"/>
              </a:rPr>
              <a:t>Lamport</a:t>
            </a:r>
            <a:r>
              <a:rPr lang="en-US" sz="1200" dirty="0">
                <a:hlinkClick r:id="rId2"/>
              </a:rPr>
              <a:t>, Leslie (2020). Specifying Systems: The TLA+ Language and Tools for Hardware and Software Engineers. Microsoft Research.</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29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926184" y="676593"/>
            <a:ext cx="6952401" cy="1290324"/>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系统知识的范畴</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en-TW" sz="3200" dirty="0">
                <a:solidFill>
                  <a:srgbClr val="FF0000"/>
                </a:solidFill>
                <a:latin typeface="STXinwei" panose="02010800040101010101" pitchFamily="2" charset="-122"/>
                <a:ea typeface="STXinwei" panose="02010800040101010101" pitchFamily="2" charset="-122"/>
              </a:rPr>
              <a:t>系统</a:t>
            </a:r>
            <a:r>
              <a:rPr lang="en-TW" sz="3200" dirty="0">
                <a:latin typeface="STXinwei" panose="02010800040101010101" pitchFamily="2" charset="-122"/>
                <a:ea typeface="STXinwei" panose="02010800040101010101" pitchFamily="2" charset="-122"/>
              </a:rPr>
              <a:t>科学</a:t>
            </a:r>
            <a:r>
              <a:rPr lang="zh-CN" altLang="en-US" sz="3200" dirty="0">
                <a:latin typeface="STXinwei" panose="02010800040101010101" pitchFamily="2" charset="-122"/>
                <a:ea typeface="STXinwei" panose="02010800040101010101" pitchFamily="2" charset="-122"/>
              </a:rPr>
              <a:t>：研究</a:t>
            </a:r>
            <a:r>
              <a:rPr lang="zh-CN" altLang="en-US" sz="3200" dirty="0">
                <a:solidFill>
                  <a:srgbClr val="FF0000"/>
                </a:solidFill>
                <a:latin typeface="STXinwei" panose="02010800040101010101" pitchFamily="2" charset="-122"/>
                <a:ea typeface="STXinwei" panose="02010800040101010101" pitchFamily="2" charset="-122"/>
              </a:rPr>
              <a:t>关系</a:t>
            </a:r>
            <a:r>
              <a:rPr lang="zh-CN" altLang="en-US" sz="3200" dirty="0">
                <a:latin typeface="STXinwei" panose="02010800040101010101" pitchFamily="2" charset="-122"/>
                <a:ea typeface="STXinwei" panose="02010800040101010101" pitchFamily="2" charset="-122"/>
              </a:rPr>
              <a:t>的科学</a:t>
            </a:r>
            <a:endParaRPr lang="en-US" altLang="zh-CN"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：组织关系的</a:t>
            </a:r>
            <a:r>
              <a:rPr lang="zh-CN" altLang="en-US" sz="3200" dirty="0">
                <a:solidFill>
                  <a:srgbClr val="FF0000"/>
                </a:solidFill>
                <a:latin typeface="STXinwei" panose="02010800040101010101" pitchFamily="2" charset="-122"/>
                <a:ea typeface="STXinwei" panose="02010800040101010101" pitchFamily="2" charset="-122"/>
              </a:rPr>
              <a:t>封闭性</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系统代数的研究背景与动机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useBgFill="1">
        <p:nvSpPr>
          <p:cNvPr id="8" name="内容占位符 2"/>
          <p:cNvSpPr txBox="1">
            <a:spLocks/>
          </p:cNvSpPr>
          <p:nvPr/>
        </p:nvSpPr>
        <p:spPr bwMode="auto">
          <a:xfrm>
            <a:off x="539999" y="1097456"/>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i="1" dirty="0"/>
              <a:t>2003</a:t>
            </a:r>
            <a:r>
              <a:rPr lang="zh-TW" altLang="en-US" dirty="0"/>
              <a:t>年杨利伟的航天之旅，刺激了美国再度启动载人航天项目的战略需求，</a:t>
            </a:r>
          </a:p>
          <a:p>
            <a:r>
              <a:rPr lang="en-US" i="1" dirty="0"/>
              <a:t>NASA</a:t>
            </a:r>
            <a:r>
              <a:rPr lang="zh-TW" altLang="en-US" dirty="0"/>
              <a:t>组织了麻省理工</a:t>
            </a:r>
            <a:r>
              <a:rPr lang="en-US" altLang="zh-TW" dirty="0"/>
              <a:t>(MIT)</a:t>
            </a:r>
            <a:r>
              <a:rPr lang="zh-TW" altLang="en-US" dirty="0"/>
              <a:t>与波音公司</a:t>
            </a:r>
            <a:r>
              <a:rPr lang="en-US" altLang="zh-TW" dirty="0"/>
              <a:t>(Boeing)</a:t>
            </a:r>
            <a:r>
              <a:rPr lang="zh-TW" altLang="en-US" dirty="0"/>
              <a:t>开始了一个为时六个月的登月方案设计竞赛</a:t>
            </a:r>
          </a:p>
          <a:p>
            <a:r>
              <a:rPr lang="zh-TW" altLang="en-US" dirty="0"/>
              <a:t>项目价值：美国需要通过</a:t>
            </a:r>
            <a:r>
              <a:rPr lang="zh-TW" altLang="en-US" dirty="0">
                <a:solidFill>
                  <a:srgbClr val="FF0000"/>
                </a:solidFill>
              </a:rPr>
              <a:t>新的</a:t>
            </a:r>
            <a:r>
              <a:rPr lang="zh-TW" altLang="en-US" i="1" dirty="0">
                <a:solidFill>
                  <a:srgbClr val="FF0000"/>
                </a:solidFill>
              </a:rPr>
              <a:t>载人航天项目</a:t>
            </a:r>
            <a:r>
              <a:rPr lang="zh-TW" altLang="en-US" dirty="0"/>
              <a:t>证明其在</a:t>
            </a:r>
            <a:r>
              <a:rPr lang="en-US" altLang="zh-CN" dirty="0"/>
              <a:t>21</a:t>
            </a:r>
            <a:r>
              <a:rPr lang="zh-CN" altLang="en-US" dirty="0"/>
              <a:t>世纪</a:t>
            </a:r>
            <a:r>
              <a:rPr lang="zh-TW" altLang="en-US" dirty="0"/>
              <a:t>系统治理与运作能力的领先地位</a:t>
            </a:r>
          </a:p>
        </p:txBody>
      </p:sp>
      <p:pic>
        <p:nvPicPr>
          <p:cNvPr id="2" name="Picture 1">
            <a:hlinkClick r:id="rId2"/>
            <a:extLst>
              <a:ext uri="{FF2B5EF4-FFF2-40B4-BE49-F238E27FC236}">
                <a16:creationId xmlns:a16="http://schemas.microsoft.com/office/drawing/2014/main" id="{F7F09F6C-78B6-D241-8555-FED9A97A77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4054" y="3619079"/>
            <a:ext cx="3754272" cy="2280226"/>
          </a:xfrm>
          <a:prstGeom prst="rect">
            <a:avLst/>
          </a:prstGeom>
        </p:spPr>
      </p:pic>
      <p:sp>
        <p:nvSpPr>
          <p:cNvPr id="4" name="TextBox 3">
            <a:extLst>
              <a:ext uri="{FF2B5EF4-FFF2-40B4-BE49-F238E27FC236}">
                <a16:creationId xmlns:a16="http://schemas.microsoft.com/office/drawing/2014/main" id="{DAF23B32-D422-8148-81F4-FF8B8CD8448C}"/>
              </a:ext>
            </a:extLst>
          </p:cNvPr>
          <p:cNvSpPr txBox="1"/>
          <p:nvPr/>
        </p:nvSpPr>
        <p:spPr>
          <a:xfrm>
            <a:off x="4713332" y="6035410"/>
            <a:ext cx="3593228" cy="276999"/>
          </a:xfrm>
          <a:prstGeom prst="rect">
            <a:avLst/>
          </a:prstGeom>
          <a:noFill/>
        </p:spPr>
        <p:txBody>
          <a:bodyPr wrap="none" rtlCol="0">
            <a:spAutoFit/>
          </a:bodyPr>
          <a:lstStyle/>
          <a:p>
            <a:r>
              <a:rPr lang="en-TW" sz="1200" dirty="0">
                <a:hlinkClick r:id="rId2"/>
              </a:rPr>
              <a:t>Expedition 7 Crew Members Welcomes China to Space</a:t>
            </a:r>
            <a:endParaRPr lang="en-TW" sz="1200" dirty="0"/>
          </a:p>
        </p:txBody>
      </p:sp>
      <p:sp>
        <p:nvSpPr>
          <p:cNvPr id="5" name="TextBox 4">
            <a:extLst>
              <a:ext uri="{FF2B5EF4-FFF2-40B4-BE49-F238E27FC236}">
                <a16:creationId xmlns:a16="http://schemas.microsoft.com/office/drawing/2014/main" id="{28731525-EACD-0847-BEB2-934F37169668}"/>
              </a:ext>
            </a:extLst>
          </p:cNvPr>
          <p:cNvSpPr txBox="1"/>
          <p:nvPr/>
        </p:nvSpPr>
        <p:spPr>
          <a:xfrm>
            <a:off x="1481732" y="2612564"/>
            <a:ext cx="9662902" cy="646331"/>
          </a:xfrm>
          <a:prstGeom prst="rect">
            <a:avLst/>
          </a:prstGeom>
          <a:noFill/>
        </p:spPr>
        <p:txBody>
          <a:bodyPr wrap="none" rtlCol="0">
            <a:spAutoFit/>
          </a:bodyPr>
          <a:lstStyle/>
          <a:p>
            <a:r>
              <a:rPr lang="en-US" dirty="0"/>
              <a:t>James, R. Hansen,  Societal impact of Spaceflight,  NASA History Division, 2007</a:t>
            </a:r>
          </a:p>
          <a:p>
            <a:r>
              <a:rPr lang="en-US" dirty="0"/>
              <a:t>	Chapter 7, (</a:t>
            </a:r>
            <a:r>
              <a:rPr lang="zh-TW" altLang="en-US" dirty="0">
                <a:hlinkClick r:id="rId4"/>
              </a:rPr>
              <a:t>太空人的象征意义：杨利伟作为第一位太空旅行证的的文化、政治重要性</a:t>
            </a:r>
            <a:r>
              <a:rPr lang="en-US" dirty="0"/>
              <a:t>)</a:t>
            </a:r>
            <a:endParaRPr lang="en-TW" dirty="0"/>
          </a:p>
        </p:txBody>
      </p:sp>
      <p:pic>
        <p:nvPicPr>
          <p:cNvPr id="6" name="Picture 5">
            <a:hlinkClick r:id="rId5"/>
            <a:extLst>
              <a:ext uri="{FF2B5EF4-FFF2-40B4-BE49-F238E27FC236}">
                <a16:creationId xmlns:a16="http://schemas.microsoft.com/office/drawing/2014/main" id="{05C2CE91-7CFE-054E-A1C7-1D9E55B7DD3D}"/>
              </a:ext>
            </a:extLst>
          </p:cNvPr>
          <p:cNvPicPr>
            <a:picLocks noChangeAspect="1"/>
          </p:cNvPicPr>
          <p:nvPr/>
        </p:nvPicPr>
        <p:blipFill>
          <a:blip r:embed="rId6"/>
          <a:stretch>
            <a:fillRect/>
          </a:stretch>
        </p:blipFill>
        <p:spPr>
          <a:xfrm>
            <a:off x="539999" y="3619079"/>
            <a:ext cx="3796154" cy="2280226"/>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539999" y="6035410"/>
            <a:ext cx="3796154" cy="430887"/>
          </a:xfrm>
          <a:prstGeom prst="rect">
            <a:avLst/>
          </a:prstGeom>
          <a:noFill/>
        </p:spPr>
        <p:txBody>
          <a:bodyPr wrap="square" rtlCol="0">
            <a:spAutoFit/>
          </a:bodyPr>
          <a:lstStyle/>
          <a:p>
            <a:pPr algn="ctr"/>
            <a:r>
              <a:rPr lang="en-US" sz="1050" dirty="0">
                <a:hlinkClick r:id="rId5"/>
              </a:rPr>
              <a:t>Global Times: Story of China's first taikonaut's one day in space lights up internet, highlights country's space advancements</a:t>
            </a:r>
            <a:endParaRPr lang="en-TW" sz="1050" dirty="0"/>
          </a:p>
        </p:txBody>
      </p:sp>
      <p:pic>
        <p:nvPicPr>
          <p:cNvPr id="2050" name="Picture 2">
            <a:hlinkClick r:id="rId7"/>
            <a:extLst>
              <a:ext uri="{FF2B5EF4-FFF2-40B4-BE49-F238E27FC236}">
                <a16:creationId xmlns:a16="http://schemas.microsoft.com/office/drawing/2014/main" id="{BE98683C-529F-3142-8641-3E5361112DF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93497" y="3599105"/>
            <a:ext cx="2993986" cy="23001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C5F611-F1DA-8645-8A85-C68DE724F8C1}"/>
              </a:ext>
            </a:extLst>
          </p:cNvPr>
          <p:cNvSpPr txBox="1"/>
          <p:nvPr/>
        </p:nvSpPr>
        <p:spPr>
          <a:xfrm>
            <a:off x="8593497" y="5966160"/>
            <a:ext cx="2993986" cy="577081"/>
          </a:xfrm>
          <a:prstGeom prst="rect">
            <a:avLst/>
          </a:prstGeom>
          <a:noFill/>
        </p:spPr>
        <p:txBody>
          <a:bodyPr wrap="square" rtlCol="0">
            <a:spAutoFit/>
          </a:bodyPr>
          <a:lstStyle/>
          <a:p>
            <a:pPr algn="ctr"/>
            <a:r>
              <a:rPr lang="en-US" sz="1050" dirty="0" err="1"/>
              <a:t>肯尼迪总统</a:t>
            </a:r>
            <a:r>
              <a:rPr lang="zh-CN" altLang="en-US" sz="1050" dirty="0"/>
              <a:t>与</a:t>
            </a:r>
            <a:r>
              <a:rPr lang="en-US" altLang="zh-CN" sz="1050" dirty="0"/>
              <a:t>von Braun </a:t>
            </a:r>
          </a:p>
          <a:p>
            <a:pPr algn="ctr"/>
            <a:r>
              <a:rPr lang="zh-CN" altLang="en-US" sz="1050" dirty="0"/>
              <a:t>和 </a:t>
            </a:r>
            <a:r>
              <a:rPr lang="en-US" altLang="zh-CN" sz="1050" dirty="0"/>
              <a:t>Bob Seamans</a:t>
            </a:r>
            <a:r>
              <a:rPr lang="zh-CN" altLang="en-US" sz="1050" dirty="0"/>
              <a:t>博士（</a:t>
            </a:r>
            <a:r>
              <a:rPr lang="en-US" altLang="zh-CN" sz="1050" dirty="0"/>
              <a:t>NASA </a:t>
            </a:r>
            <a:r>
              <a:rPr lang="zh-CN" altLang="en-US" sz="1050" dirty="0"/>
              <a:t>当时的技术总监）在登月计划上的沟通</a:t>
            </a:r>
            <a:endParaRPr lang="en-TW" sz="1050" dirty="0"/>
          </a:p>
        </p:txBody>
      </p:sp>
    </p:spTree>
    <p:extLst>
      <p:ext uri="{BB962C8B-B14F-4D97-AF65-F5344CB8AC3E}">
        <p14:creationId xmlns:p14="http://schemas.microsoft.com/office/powerpoint/2010/main" val="2893254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系统代数的研究内容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73286" y="589959"/>
            <a:ext cx="4383478" cy="56780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257181" y="4394260"/>
            <a:ext cx="1651374" cy="2299370"/>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144876" y="212692"/>
            <a:ext cx="6415538"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3733" dirty="0">
                <a:latin typeface="STXinwei" panose="02010800040101010101" pitchFamily="2" charset="-122"/>
                <a:ea typeface="STXinwei" panose="02010800040101010101" pitchFamily="2" charset="-122"/>
                <a:cs typeface="Arial" charset="0"/>
                <a:sym typeface="Arial"/>
              </a:rPr>
              <a:t>登月系统方案的决策取舍焦点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657882" y="6161228"/>
            <a:ext cx="5013745" cy="369332"/>
          </a:xfrm>
          <a:prstGeom prst="rect">
            <a:avLst/>
          </a:prstGeom>
          <a:noFill/>
        </p:spPr>
        <p:txBody>
          <a:bodyPr wrap="none" rtlCol="0">
            <a:spAutoFit/>
          </a:bodyPr>
          <a:lstStyle/>
          <a:p>
            <a:r>
              <a:rPr lang="en-TW" dirty="0">
                <a:hlinkClick r:id="rId2"/>
              </a:rPr>
              <a:t>Which way to the moon? Lunar Landing Techniques</a:t>
            </a:r>
            <a:endParaRPr lang="en-TW" dirty="0"/>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1042966" y="1174619"/>
            <a:ext cx="1480085" cy="369332"/>
          </a:xfrm>
          <a:prstGeom prst="rect">
            <a:avLst/>
          </a:prstGeom>
          <a:noFill/>
        </p:spPr>
        <p:txBody>
          <a:bodyPr wrap="none" rtlCol="0">
            <a:spAutoFit/>
          </a:bodyPr>
          <a:lstStyle/>
          <a:p>
            <a:r>
              <a:rPr lang="en-TW" dirty="0"/>
              <a:t>Direct</a:t>
            </a:r>
            <a:r>
              <a:rPr lang="zh-CN" altLang="en-US" dirty="0"/>
              <a:t> </a:t>
            </a:r>
            <a:r>
              <a:rPr lang="en-US" altLang="zh-CN" dirty="0"/>
              <a:t>Ascend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336602" cy="369332"/>
          </a:xfrm>
          <a:prstGeom prst="rect">
            <a:avLst/>
          </a:prstGeom>
          <a:noFill/>
        </p:spPr>
        <p:txBody>
          <a:bodyPr wrap="none" rtlCol="0">
            <a:spAutoFit/>
          </a:bodyPr>
          <a:lstStyle/>
          <a:p>
            <a:r>
              <a:rPr lang="en-US" dirty="0"/>
              <a:t>Lunar Orbit </a:t>
            </a:r>
            <a:r>
              <a:rPr lang="en-US" dirty="0" err="1"/>
              <a:t>Rendevous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45198" y="1544594"/>
            <a:ext cx="6155470" cy="4453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863813" y="212692"/>
            <a:ext cx="4977645"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3733" dirty="0">
                <a:latin typeface="STXinwei" panose="02010800040101010101" pitchFamily="2" charset="-122"/>
                <a:ea typeface="STXinwei" panose="02010800040101010101" pitchFamily="2" charset="-122"/>
                <a:cs typeface="Arial" charset="0"/>
                <a:sym typeface="Arial"/>
              </a:rPr>
              <a:t>没有自动化工具的情况</a:t>
            </a:r>
          </a:p>
        </p:txBody>
      </p:sp>
      <p:sp>
        <p:nvSpPr>
          <p:cNvPr id="10" name="矩形 35"/>
          <p:cNvSpPr>
            <a:spLocks noChangeArrowheads="1"/>
          </p:cNvSpPr>
          <p:nvPr/>
        </p:nvSpPr>
        <p:spPr bwMode="auto">
          <a:xfrm>
            <a:off x="700787" y="6112815"/>
            <a:ext cx="107951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s-ES" sz="3600" dirty="0" err="1">
                <a:latin typeface="STXinwei" panose="02010800040101010101" pitchFamily="2" charset="-122"/>
                <a:ea typeface="STXinwei" panose="02010800040101010101" pitchFamily="2" charset="-122"/>
                <a:cs typeface="Arial"/>
                <a:sym typeface="Arial"/>
              </a:rPr>
              <a:t>用</a:t>
            </a:r>
            <a:r>
              <a:rPr lang="zh-CN" altLang="en-US" sz="3600" dirty="0">
                <a:latin typeface="STXinwei" panose="02010800040101010101" pitchFamily="2" charset="-122"/>
                <a:ea typeface="STXinwei" panose="02010800040101010101" pitchFamily="2" charset="-122"/>
                <a:cs typeface="Arial"/>
                <a:sym typeface="Arial"/>
              </a:rPr>
              <a:t>“</a:t>
            </a:r>
            <a:r>
              <a:rPr lang="zh-CN" altLang="es-ES" sz="3600" dirty="0">
                <a:latin typeface="STXinwei" panose="02010800040101010101" pitchFamily="2" charset="-122"/>
                <a:ea typeface="STXinwei" panose="02010800040101010101" pitchFamily="2" charset="-122"/>
                <a:cs typeface="Arial"/>
                <a:sym typeface="Arial"/>
              </a:rPr>
              <a:t>自动机</a:t>
            </a:r>
            <a:r>
              <a:rPr lang="es-ES" sz="3600" dirty="0">
                <a:latin typeface="STXinwei" panose="02010800040101010101" pitchFamily="2" charset="-122"/>
                <a:ea typeface="STXinwei" panose="02010800040101010101" pitchFamily="2" charset="-122"/>
                <a:cs typeface="Arial"/>
                <a:sym typeface="Arial"/>
              </a:rPr>
              <a:t>”</a:t>
            </a:r>
            <a:r>
              <a:rPr lang="es-ES" sz="3600" dirty="0" err="1">
                <a:latin typeface="STXinwei" panose="02010800040101010101" pitchFamily="2" charset="-122"/>
                <a:ea typeface="STXinwei" panose="02010800040101010101" pitchFamily="2" charset="-122"/>
                <a:cs typeface="Arial"/>
                <a:sym typeface="Arial"/>
              </a:rPr>
              <a:t>表述可行的太空船登月的轨道</a:t>
            </a:r>
            <a:r>
              <a:rPr lang="es-ES" sz="3600" b="1" dirty="0" err="1">
                <a:latin typeface="STXinwei" panose="02010800040101010101" pitchFamily="2" charset="-122"/>
                <a:ea typeface="STXinwei" panose="02010800040101010101" pitchFamily="2" charset="-122"/>
                <a:cs typeface="Arial"/>
                <a:sym typeface="Arial"/>
              </a:rPr>
              <a:t>技术方案</a:t>
            </a:r>
            <a:endParaRPr lang="es-ES" sz="3600" dirty="0">
              <a:latin typeface="STXinwei" panose="02010800040101010101" pitchFamily="2" charset="-122"/>
              <a:ea typeface="STXinwei" panose="02010800040101010101" pitchFamily="2" charset="-122"/>
              <a:cs typeface="Arial"/>
              <a:sym typeface="Arial"/>
            </a:endParaRPr>
          </a:p>
        </p:txBody>
      </p:sp>
      <p:pic>
        <p:nvPicPr>
          <p:cNvPr id="3" name="Picture 2">
            <a:extLst>
              <a:ext uri="{FF2B5EF4-FFF2-40B4-BE49-F238E27FC236}">
                <a16:creationId xmlns:a16="http://schemas.microsoft.com/office/drawing/2014/main" id="{D5A57F86-95CE-0540-BDFD-6178BF5E76D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6095" y="1330066"/>
            <a:ext cx="3101546" cy="2383185"/>
          </a:xfrm>
          <a:prstGeom prst="rect">
            <a:avLst/>
          </a:prstGeom>
        </p:spPr>
      </p:pic>
      <p:pic>
        <p:nvPicPr>
          <p:cNvPr id="8" name="Picture 7">
            <a:extLst>
              <a:ext uri="{FF2B5EF4-FFF2-40B4-BE49-F238E27FC236}">
                <a16:creationId xmlns:a16="http://schemas.microsoft.com/office/drawing/2014/main" id="{F27CCE40-481D-3544-9D4B-9841E97CD8C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96095" y="4004577"/>
            <a:ext cx="3101546" cy="1993900"/>
          </a:xfrm>
          <a:prstGeom prst="rect">
            <a:avLst/>
          </a:prstGeom>
        </p:spPr>
      </p:pic>
    </p:spTree>
    <p:extLst>
      <p:ext uri="{BB962C8B-B14F-4D97-AF65-F5344CB8AC3E}">
        <p14:creationId xmlns:p14="http://schemas.microsoft.com/office/powerpoint/2010/main" val="417115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a:r>
              <a:rPr lang="en" b="1" dirty="0" err="1">
                <a:latin typeface="STXinwei" panose="02010800040101010101" pitchFamily="2" charset="-122"/>
                <a:ea typeface="STXinwei" panose="02010800040101010101" pitchFamily="2" charset="-122"/>
              </a:rPr>
              <a:t>系统设计自动化的应用领域</a:t>
            </a:r>
            <a:endParaRPr b="1" dirty="0">
              <a:latin typeface="STXinwei" panose="02010800040101010101" pitchFamily="2" charset="-122"/>
              <a:ea typeface="STXinwei" panose="02010800040101010101" pitchFamily="2" charset="-122"/>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390622" y="5341793"/>
            <a:ext cx="180049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71875" y="2648867"/>
            <a:ext cx="2049246" cy="253619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5351582" y="5342960"/>
            <a:ext cx="156966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9033873" y="5341793"/>
            <a:ext cx="1569660"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endParaRPr lang="en-TW" dirty="0">
              <a:latin typeface="STXinwei" panose="02010800040101010101" pitchFamily="2" charset="-122"/>
              <a:ea typeface="STXinwei" panose="02010800040101010101" pitchFamily="2" charset="-122"/>
            </a:endParaRP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799703" y="2553430"/>
            <a:ext cx="2269392" cy="263163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02959" y="3268907"/>
            <a:ext cx="2866906" cy="12961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24251</TotalTime>
  <Words>2024</Words>
  <Application>Microsoft Macintosh PowerPoint</Application>
  <PresentationFormat>Custom</PresentationFormat>
  <Paragraphs>264</Paragraphs>
  <Slides>31</Slides>
  <Notes>9</Notes>
  <HiddenSlides>0</HiddenSlides>
  <MMClips>0</MMClips>
  <ScaleCrop>false</ScaleCrop>
  <HeadingPairs>
    <vt:vector size="6" baseType="variant">
      <vt:variant>
        <vt:lpstr>Fonts Used</vt:lpstr>
      </vt:variant>
      <vt:variant>
        <vt:i4>15</vt:i4>
      </vt:variant>
      <vt:variant>
        <vt:lpstr>Theme</vt:lpstr>
      </vt:variant>
      <vt:variant>
        <vt:i4>16</vt:i4>
      </vt:variant>
      <vt:variant>
        <vt:lpstr>Slide Titles</vt:lpstr>
      </vt:variant>
      <vt:variant>
        <vt:i4>31</vt:i4>
      </vt:variant>
    </vt:vector>
  </HeadingPairs>
  <TitlesOfParts>
    <vt:vector size="62" baseType="lpstr">
      <vt:lpstr>.AppleSystemUIFont</vt:lpstr>
      <vt:lpstr>FrutigerNext LT Bold</vt:lpstr>
      <vt:lpstr>FrutigerNext LT Light</vt:lpstr>
      <vt:lpstr>FrutigerNext LT Medium</vt:lpstr>
      <vt:lpstr>FrutigerNext LT Regular</vt:lpstr>
      <vt:lpstr>微软雅黑</vt:lpstr>
      <vt:lpstr>微软雅黑</vt:lpstr>
      <vt:lpstr>黑体</vt:lpstr>
      <vt:lpstr>华文细黑</vt:lpstr>
      <vt:lpstr>STXinwei</vt:lpstr>
      <vt:lpstr>Arial</vt:lpstr>
      <vt:lpstr>Calibri</vt:lpstr>
      <vt:lpstr>Calibri Light</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PowerPoint Presentation</vt:lpstr>
      <vt:lpstr>系统知识的范畴</vt:lpstr>
      <vt:lpstr>系统代数的研究背景与动机 (AoS Motivation)</vt:lpstr>
      <vt:lpstr>系统代数的研究内容 (AoS Motivation)</vt:lpstr>
      <vt:lpstr>PowerPoint Presentation</vt:lpstr>
      <vt:lpstr>PowerPoint Presentation</vt:lpstr>
      <vt:lpstr>系统设计自动化的应用领域</vt:lpstr>
      <vt:lpstr>系统建模的实用性指标</vt:lpstr>
      <vt:lpstr>形式化系统设计方法的产业化工具与应用</vt:lpstr>
      <vt:lpstr>辩证系统正确性的形式化表述</vt:lpstr>
      <vt:lpstr>现有的系统描述语言：学习并运用系统建模语言需要相当长的时间</vt:lpstr>
      <vt:lpstr>PowerPoint Presentation</vt:lpstr>
      <vt:lpstr>可计算语言的词汇分类空间</vt:lpstr>
      <vt:lpstr>系统集成会影响整体的正确性 System Composition</vt:lpstr>
      <vt:lpstr>系统代数方法论：运用代数法则，在语义空间保证集成多种领域信息的封闭性</vt:lpstr>
      <vt:lpstr>Property Domain Specification： 特性域的运算规则</vt:lpstr>
      <vt:lpstr>函数与多项式的运算均根据箭头的追踪完成</vt:lpstr>
      <vt:lpstr>基于箭头(关系)与标签（命名空间）的运算方法</vt:lpstr>
      <vt:lpstr>Algebraic Methodology： 代数运算与模型空间的封闭性</vt:lpstr>
      <vt:lpstr>为排列组合空间设计的计算（决策）工具</vt:lpstr>
      <vt:lpstr>基于系统代数的集成化开发工具: Integrated Development Environment</vt:lpstr>
      <vt:lpstr>具有代数封闭性(Closure Property)  的集成化建模工作 (DevOps)， 可加速系统模型的演进速度</vt:lpstr>
      <vt:lpstr>系统代数AoS的应用案例：</vt:lpstr>
      <vt:lpstr>系统代数（AoS）的研究成果总结：</vt:lpstr>
      <vt:lpstr>Next Steps ： Searching for Invariants（通过计算持续精炼系统的不变性）</vt:lpstr>
      <vt:lpstr>向华为的建议</vt:lpstr>
      <vt:lpstr>向在印尼发展的建议</vt:lpstr>
      <vt:lpstr>参考文献（TBD）</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1628</cp:revision>
  <dcterms:created xsi:type="dcterms:W3CDTF">2019-11-04T08:46:32Z</dcterms:created>
  <dcterms:modified xsi:type="dcterms:W3CDTF">2021-10-15T10:18:50Z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